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embeddedFontLst>
    <p:embeddedFont>
      <p:font typeface="Georgia" panose="02040502050405020303" pitchFamily="18" charset="0"/>
      <p:regular r:id="rId24"/>
      <p:bold r:id="rId25"/>
      <p:italic r:id="rId26"/>
      <p:boldItalic r:id="rId27"/>
    </p:embeddedFont>
    <p:embeddedFont>
      <p:font typeface="Play"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TDGs30qj6nhcA3kuJJrJmCLNP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1DD3E2-E265-4563-A15B-B729A06EE625}">
  <a:tblStyle styleId="{BD1DD3E2-E265-4563-A15B-B729A06EE62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BCFE0"/>
          </a:solidFill>
        </a:fill>
      </a:tcStyle>
    </a:band1H>
    <a:band2H>
      <a:tcTxStyle/>
      <a:tcStyle>
        <a:tcBdr/>
      </a:tcStyle>
    </a:band2H>
    <a:band1V>
      <a:tcTxStyle/>
      <a:tcStyle>
        <a:tcBdr/>
        <a:fill>
          <a:solidFill>
            <a:srgbClr val="CBCF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4"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customschemas.google.com/relationships/presentationmetadata" Target="meta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Maffei" userId="a119a52e-8f4f-40e6-be0f-4e5f9ee8d680" providerId="ADAL" clId="{C7B002EA-6099-49E5-8717-E3E17DD3A27C}"/>
    <pc:docChg chg="modSld">
      <pc:chgData name="Antonio Maffei" userId="a119a52e-8f4f-40e6-be0f-4e5f9ee8d680" providerId="ADAL" clId="{C7B002EA-6099-49E5-8717-E3E17DD3A27C}" dt="2025-04-14T07:17:44.140" v="2" actId="207"/>
      <pc:docMkLst>
        <pc:docMk/>
      </pc:docMkLst>
      <pc:sldChg chg="addSp modSp mod">
        <pc:chgData name="Antonio Maffei" userId="a119a52e-8f4f-40e6-be0f-4e5f9ee8d680" providerId="ADAL" clId="{C7B002EA-6099-49E5-8717-E3E17DD3A27C}" dt="2025-04-14T07:17:44.140" v="2" actId="207"/>
        <pc:sldMkLst>
          <pc:docMk/>
          <pc:sldMk cId="0" sldId="256"/>
        </pc:sldMkLst>
        <pc:spChg chg="add mod">
          <ac:chgData name="Antonio Maffei" userId="a119a52e-8f4f-40e6-be0f-4e5f9ee8d680" providerId="ADAL" clId="{C7B002EA-6099-49E5-8717-E3E17DD3A27C}" dt="2025-04-14T07:17:44.140" v="2" actId="207"/>
          <ac:spMkLst>
            <pc:docMk/>
            <pc:sldMk cId="0" sldId="256"/>
            <ac:spMk id="3" creationId="{0E589F7D-1D3E-3735-9F3C-8A49271630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3" name="Google Shape;13;p22"/>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2"/>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000"/>
              </a:spcBef>
              <a:spcAft>
                <a:spcPts val="0"/>
              </a:spcAft>
              <a:buClr>
                <a:schemeClr val="dk1"/>
              </a:buClr>
              <a:buSzPts val="2667"/>
              <a:buNone/>
              <a:defRPr sz="2667">
                <a:solidFill>
                  <a:schemeClr val="dk1"/>
                </a:solidFill>
              </a:defRPr>
            </a:lvl1pPr>
            <a:lvl2pPr lvl="1" algn="ctr">
              <a:lnSpc>
                <a:spcPct val="90000"/>
              </a:lnSpc>
              <a:spcBef>
                <a:spcPts val="500"/>
              </a:spcBef>
              <a:spcAft>
                <a:spcPts val="0"/>
              </a:spcAft>
              <a:buClr>
                <a:schemeClr val="dk1"/>
              </a:buClr>
              <a:buSzPts val="2667"/>
              <a:buNone/>
              <a:defRPr sz="2667"/>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133"/>
              <a:buNone/>
              <a:defRPr sz="2133"/>
            </a:lvl4pPr>
            <a:lvl5pPr lvl="4" algn="ctr">
              <a:lnSpc>
                <a:spcPct val="9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a:endParaRPr/>
          </a:p>
        </p:txBody>
      </p:sp>
      <p:grpSp>
        <p:nvGrpSpPr>
          <p:cNvPr id="15" name="Google Shape;15;p22"/>
          <p:cNvGrpSpPr/>
          <p:nvPr/>
        </p:nvGrpSpPr>
        <p:grpSpPr>
          <a:xfrm>
            <a:off x="0" y="0"/>
            <a:ext cx="1563707" cy="1574800"/>
            <a:chOff x="0" y="0"/>
            <a:chExt cx="1118774" cy="1126711"/>
          </a:xfrm>
        </p:grpSpPr>
        <p:pic>
          <p:nvPicPr>
            <p:cNvPr id="16" name="Google Shape;16;p22"/>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7" name="Google Shape;17;p22"/>
            <p:cNvGrpSpPr/>
            <p:nvPr/>
          </p:nvGrpSpPr>
          <p:grpSpPr>
            <a:xfrm>
              <a:off x="440017" y="0"/>
              <a:ext cx="238707" cy="238781"/>
              <a:chOff x="2212991" y="4839051"/>
              <a:chExt cx="754419" cy="754653"/>
            </a:xfrm>
          </p:grpSpPr>
          <p:sp>
            <p:nvSpPr>
              <p:cNvPr id="18" name="Google Shape;1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 name="Google Shape;1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 name="Google Shape;2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1" name="Google Shape;2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2" name="Google Shape;2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 name="Google Shape;2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4" name="Google Shape;2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 name="Google Shape;2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6" name="Google Shape;2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27" name="Google Shape;27;p22"/>
            <p:cNvGrpSpPr/>
            <p:nvPr/>
          </p:nvGrpSpPr>
          <p:grpSpPr>
            <a:xfrm>
              <a:off x="440017" y="887930"/>
              <a:ext cx="238707" cy="238781"/>
              <a:chOff x="2212991" y="4839051"/>
              <a:chExt cx="754419" cy="754653"/>
            </a:xfrm>
          </p:grpSpPr>
          <p:sp>
            <p:nvSpPr>
              <p:cNvPr id="28" name="Google Shape;2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9" name="Google Shape;2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0" name="Google Shape;3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1" name="Google Shape;3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2" name="Google Shape;3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3" name="Google Shape;3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4" name="Google Shape;3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5" name="Google Shape;3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6" name="Google Shape;3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37" name="Google Shape;37;p22"/>
            <p:cNvGrpSpPr/>
            <p:nvPr/>
          </p:nvGrpSpPr>
          <p:grpSpPr>
            <a:xfrm>
              <a:off x="0" y="443465"/>
              <a:ext cx="238707" cy="238781"/>
              <a:chOff x="2212991" y="4839051"/>
              <a:chExt cx="754419" cy="754653"/>
            </a:xfrm>
          </p:grpSpPr>
          <p:sp>
            <p:nvSpPr>
              <p:cNvPr id="38" name="Google Shape;3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9" name="Google Shape;3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0" name="Google Shape;4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1" name="Google Shape;4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2" name="Google Shape;4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3" name="Google Shape;4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4" name="Google Shape;4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5" name="Google Shape;4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6" name="Google Shape;4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47" name="Google Shape;47;p22"/>
            <p:cNvGrpSpPr/>
            <p:nvPr/>
          </p:nvGrpSpPr>
          <p:grpSpPr>
            <a:xfrm>
              <a:off x="880067" y="443465"/>
              <a:ext cx="238707" cy="238781"/>
              <a:chOff x="2212991" y="4839051"/>
              <a:chExt cx="754419" cy="754653"/>
            </a:xfrm>
          </p:grpSpPr>
          <p:sp>
            <p:nvSpPr>
              <p:cNvPr id="48" name="Google Shape;4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9" name="Google Shape;4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0" name="Google Shape;5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1" name="Google Shape;5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2" name="Google Shape;5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3" name="Google Shape;5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 name="Google Shape;5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5" name="Google Shape;5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6" name="Google Shape;5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57" name="Google Shape;57;p22"/>
          <p:cNvCxnSpPr/>
          <p:nvPr/>
        </p:nvCxnSpPr>
        <p:spPr>
          <a:xfrm>
            <a:off x="330222" y="6522329"/>
            <a:ext cx="11527345"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a:spLocks noGrp="1"/>
          </p:cNvSpPr>
          <p:nvPr>
            <p:ph type="pic" idx="2"/>
          </p:nvPr>
        </p:nvSpPr>
        <p:spPr>
          <a:xfrm>
            <a:off x="5183188" y="987425"/>
            <a:ext cx="6172200" cy="4873625"/>
          </a:xfrm>
          <a:prstGeom prst="rect">
            <a:avLst/>
          </a:prstGeom>
          <a:noFill/>
          <a:ln>
            <a:noFill/>
          </a:ln>
        </p:spPr>
      </p:sp>
      <p:sp>
        <p:nvSpPr>
          <p:cNvPr id="111" name="Google Shape;111;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78" name="Google Shape;178;p2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80" name="Google Shape;180;p24"/>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lvl1pPr marL="457200" lvl="0" indent="-364045" algn="l">
              <a:lnSpc>
                <a:spcPct val="90000"/>
              </a:lnSpc>
              <a:spcBef>
                <a:spcPts val="1333"/>
              </a:spcBef>
              <a:spcAft>
                <a:spcPts val="0"/>
              </a:spcAft>
              <a:buSzPts val="2133"/>
              <a:buChar char="•"/>
              <a:defRPr sz="2133"/>
            </a:lvl1pPr>
            <a:lvl2pPr marL="914400" lvl="1" indent="-347154" algn="l">
              <a:lnSpc>
                <a:spcPct val="90000"/>
              </a:lnSpc>
              <a:spcBef>
                <a:spcPts val="800"/>
              </a:spcBef>
              <a:spcAft>
                <a:spcPts val="0"/>
              </a:spcAft>
              <a:buClr>
                <a:schemeClr val="dk1"/>
              </a:buClr>
              <a:buSzPts val="1867"/>
              <a:buChar char="–"/>
              <a:defRPr sz="1867"/>
            </a:lvl2pPr>
            <a:lvl3pPr marL="1371600" lvl="2" indent="-330200" algn="l">
              <a:lnSpc>
                <a:spcPct val="90000"/>
              </a:lnSpc>
              <a:spcBef>
                <a:spcPts val="800"/>
              </a:spcBef>
              <a:spcAft>
                <a:spcPts val="0"/>
              </a:spcAft>
              <a:buClr>
                <a:schemeClr val="dk1"/>
              </a:buClr>
              <a:buSzPts val="1600"/>
              <a:buChar char="&gt;"/>
              <a:defRPr sz="1600"/>
            </a:lvl3pPr>
            <a:lvl4pPr marL="1828800" lvl="3" indent="-330200" algn="l">
              <a:lnSpc>
                <a:spcPct val="90000"/>
              </a:lnSpc>
              <a:spcBef>
                <a:spcPts val="800"/>
              </a:spcBef>
              <a:spcAft>
                <a:spcPts val="0"/>
              </a:spcAft>
              <a:buClr>
                <a:schemeClr val="dk1"/>
              </a:buClr>
              <a:buSzPts val="1600"/>
              <a:buChar char="•"/>
              <a:defRPr sz="1600"/>
            </a:lvl4pPr>
            <a:lvl5pPr marL="2286000" lvl="4" indent="-330200" algn="l">
              <a:lnSpc>
                <a:spcPct val="90000"/>
              </a:lnSpc>
              <a:spcBef>
                <a:spcPts val="80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3" name="Google Shape;183;p2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85"/>
        <p:cNvGrpSpPr/>
        <p:nvPr/>
      </p:nvGrpSpPr>
      <p:grpSpPr>
        <a:xfrm>
          <a:off x="0" y="0"/>
          <a:ext cx="0" cy="0"/>
          <a:chOff x="0" y="0"/>
          <a:chExt cx="0" cy="0"/>
        </a:xfrm>
      </p:grpSpPr>
      <p:pic>
        <p:nvPicPr>
          <p:cNvPr id="186" name="Google Shape;186;p37"/>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87" name="Google Shape;187;p37"/>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8" name="Google Shape;188;p37"/>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grpSp>
        <p:nvGrpSpPr>
          <p:cNvPr id="189" name="Google Shape;189;p37"/>
          <p:cNvGrpSpPr/>
          <p:nvPr/>
        </p:nvGrpSpPr>
        <p:grpSpPr>
          <a:xfrm>
            <a:off x="0" y="0"/>
            <a:ext cx="1563707" cy="1574800"/>
            <a:chOff x="0" y="0"/>
            <a:chExt cx="1118774" cy="1126711"/>
          </a:xfrm>
        </p:grpSpPr>
        <p:pic>
          <p:nvPicPr>
            <p:cNvPr id="190" name="Google Shape;190;p37"/>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91" name="Google Shape;191;p37"/>
            <p:cNvGrpSpPr/>
            <p:nvPr/>
          </p:nvGrpSpPr>
          <p:grpSpPr>
            <a:xfrm>
              <a:off x="440017" y="0"/>
              <a:ext cx="238707" cy="238781"/>
              <a:chOff x="2212991" y="4839051"/>
              <a:chExt cx="754419" cy="754653"/>
            </a:xfrm>
          </p:grpSpPr>
          <p:sp>
            <p:nvSpPr>
              <p:cNvPr id="192" name="Google Shape;19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3" name="Google Shape;19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4" name="Google Shape;19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5" name="Google Shape;19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6" name="Google Shape;19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7" name="Google Shape;19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8" name="Google Shape;19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9" name="Google Shape;19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0" name="Google Shape;20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01" name="Google Shape;201;p37"/>
            <p:cNvGrpSpPr/>
            <p:nvPr/>
          </p:nvGrpSpPr>
          <p:grpSpPr>
            <a:xfrm>
              <a:off x="440017" y="887930"/>
              <a:ext cx="238707" cy="238781"/>
              <a:chOff x="2212991" y="4839051"/>
              <a:chExt cx="754419" cy="754653"/>
            </a:xfrm>
          </p:grpSpPr>
          <p:sp>
            <p:nvSpPr>
              <p:cNvPr id="202" name="Google Shape;20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3" name="Google Shape;20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4" name="Google Shape;20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5" name="Google Shape;20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6" name="Google Shape;20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7" name="Google Shape;20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8" name="Google Shape;20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9" name="Google Shape;20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0" name="Google Shape;21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11" name="Google Shape;211;p37"/>
            <p:cNvGrpSpPr/>
            <p:nvPr/>
          </p:nvGrpSpPr>
          <p:grpSpPr>
            <a:xfrm>
              <a:off x="0" y="443465"/>
              <a:ext cx="238707" cy="238781"/>
              <a:chOff x="2212991" y="4839051"/>
              <a:chExt cx="754419" cy="754653"/>
            </a:xfrm>
          </p:grpSpPr>
          <p:sp>
            <p:nvSpPr>
              <p:cNvPr id="212" name="Google Shape;21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3" name="Google Shape;21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4" name="Google Shape;21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5" name="Google Shape;21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6" name="Google Shape;21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7" name="Google Shape;21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8" name="Google Shape;21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9" name="Google Shape;21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0" name="Google Shape;22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21" name="Google Shape;221;p37"/>
            <p:cNvGrpSpPr/>
            <p:nvPr/>
          </p:nvGrpSpPr>
          <p:grpSpPr>
            <a:xfrm>
              <a:off x="880067" y="443465"/>
              <a:ext cx="238707" cy="238781"/>
              <a:chOff x="2212991" y="4839051"/>
              <a:chExt cx="754419" cy="754653"/>
            </a:xfrm>
          </p:grpSpPr>
          <p:sp>
            <p:nvSpPr>
              <p:cNvPr id="222" name="Google Shape;22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3" name="Google Shape;22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4" name="Google Shape;22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5" name="Google Shape;22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6" name="Google Shape;22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7" name="Google Shape;22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8" name="Google Shape;22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9" name="Google Shape;22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30" name="Google Shape;23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31" name="Google Shape;231;p37"/>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_eng">
  <p:cSld name="Title slide_eng">
    <p:spTree>
      <p:nvGrpSpPr>
        <p:cNvPr id="1" name="Shape 232"/>
        <p:cNvGrpSpPr/>
        <p:nvPr/>
      </p:nvGrpSpPr>
      <p:grpSpPr>
        <a:xfrm>
          <a:off x="0" y="0"/>
          <a:ext cx="0" cy="0"/>
          <a:chOff x="0" y="0"/>
          <a:chExt cx="0" cy="0"/>
        </a:xfrm>
      </p:grpSpPr>
      <p:cxnSp>
        <p:nvCxnSpPr>
          <p:cNvPr id="233" name="Google Shape;233;p38"/>
          <p:cNvCxnSpPr/>
          <p:nvPr/>
        </p:nvCxnSpPr>
        <p:spPr>
          <a:xfrm>
            <a:off x="-1835151" y="5596467"/>
            <a:ext cx="0" cy="0"/>
          </a:xfrm>
          <a:prstGeom prst="straightConnector1">
            <a:avLst/>
          </a:prstGeom>
          <a:noFill/>
          <a:ln w="9525" cap="flat" cmpd="sng">
            <a:solidFill>
              <a:schemeClr val="lt1"/>
            </a:solidFill>
            <a:prstDash val="solid"/>
            <a:miter lim="800000"/>
            <a:headEnd type="none" w="med" len="med"/>
            <a:tailEnd type="none" w="med" len="med"/>
          </a:ln>
        </p:spPr>
      </p:cxnSp>
      <p:sp>
        <p:nvSpPr>
          <p:cNvPr id="234" name="Google Shape;234;p38"/>
          <p:cNvSpPr/>
          <p:nvPr/>
        </p:nvSpPr>
        <p:spPr>
          <a:xfrm>
            <a:off x="-4777317" y="4066117"/>
            <a:ext cx="19344217" cy="2326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35" name="Google Shape;235;p38"/>
          <p:cNvPicPr preferRelativeResize="0"/>
          <p:nvPr/>
        </p:nvPicPr>
        <p:blipFill rotWithShape="1">
          <a:blip r:embed="rId2">
            <a:alphaModFix/>
          </a:blip>
          <a:srcRect/>
          <a:stretch/>
        </p:blipFill>
        <p:spPr>
          <a:xfrm>
            <a:off x="9904069" y="445041"/>
            <a:ext cx="1841500" cy="294217"/>
          </a:xfrm>
          <a:prstGeom prst="rect">
            <a:avLst/>
          </a:prstGeom>
          <a:noFill/>
          <a:ln>
            <a:noFill/>
          </a:ln>
        </p:spPr>
      </p:pic>
      <p:pic>
        <p:nvPicPr>
          <p:cNvPr id="236" name="Google Shape;236;p38"/>
          <p:cNvPicPr preferRelativeResize="0"/>
          <p:nvPr/>
        </p:nvPicPr>
        <p:blipFill rotWithShape="1">
          <a:blip r:embed="rId3">
            <a:alphaModFix/>
          </a:blip>
          <a:srcRect l="27231" t="40906" r="20987" b="17529"/>
          <a:stretch/>
        </p:blipFill>
        <p:spPr>
          <a:xfrm>
            <a:off x="334433" y="3390212"/>
            <a:ext cx="11523135" cy="3235281"/>
          </a:xfrm>
          <a:prstGeom prst="rect">
            <a:avLst/>
          </a:prstGeom>
          <a:noFill/>
          <a:ln>
            <a:noFill/>
          </a:ln>
        </p:spPr>
      </p:pic>
      <p:grpSp>
        <p:nvGrpSpPr>
          <p:cNvPr id="237" name="Google Shape;237;p38"/>
          <p:cNvGrpSpPr/>
          <p:nvPr/>
        </p:nvGrpSpPr>
        <p:grpSpPr>
          <a:xfrm>
            <a:off x="0" y="0"/>
            <a:ext cx="1563707" cy="1574800"/>
            <a:chOff x="0" y="0"/>
            <a:chExt cx="1118774" cy="1126711"/>
          </a:xfrm>
        </p:grpSpPr>
        <p:pic>
          <p:nvPicPr>
            <p:cNvPr id="238" name="Google Shape;238;p38"/>
            <p:cNvPicPr preferRelativeResize="0"/>
            <p:nvPr/>
          </p:nvPicPr>
          <p:blipFill rotWithShape="1">
            <a:blip r:embed="rId4">
              <a:alphaModFix/>
            </a:blip>
            <a:srcRect/>
            <a:stretch/>
          </p:blipFill>
          <p:spPr>
            <a:xfrm>
              <a:off x="238674" y="237964"/>
              <a:ext cx="641393" cy="649783"/>
            </a:xfrm>
            <a:prstGeom prst="rect">
              <a:avLst/>
            </a:prstGeom>
            <a:noFill/>
            <a:ln>
              <a:noFill/>
            </a:ln>
          </p:spPr>
        </p:pic>
        <p:grpSp>
          <p:nvGrpSpPr>
            <p:cNvPr id="239" name="Google Shape;239;p38"/>
            <p:cNvGrpSpPr/>
            <p:nvPr/>
          </p:nvGrpSpPr>
          <p:grpSpPr>
            <a:xfrm>
              <a:off x="440017" y="0"/>
              <a:ext cx="238707" cy="238781"/>
              <a:chOff x="2212991" y="4839051"/>
              <a:chExt cx="754419" cy="754653"/>
            </a:xfrm>
          </p:grpSpPr>
          <p:sp>
            <p:nvSpPr>
              <p:cNvPr id="240" name="Google Shape;24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1" name="Google Shape;24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2" name="Google Shape;24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3" name="Google Shape;24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4" name="Google Shape;24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5" name="Google Shape;24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6" name="Google Shape;24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7" name="Google Shape;24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8" name="Google Shape;24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49" name="Google Shape;249;p38"/>
            <p:cNvGrpSpPr/>
            <p:nvPr/>
          </p:nvGrpSpPr>
          <p:grpSpPr>
            <a:xfrm>
              <a:off x="440017" y="887930"/>
              <a:ext cx="238707" cy="238781"/>
              <a:chOff x="2212991" y="4839051"/>
              <a:chExt cx="754419" cy="754653"/>
            </a:xfrm>
          </p:grpSpPr>
          <p:sp>
            <p:nvSpPr>
              <p:cNvPr id="250" name="Google Shape;25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1" name="Google Shape;25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2" name="Google Shape;25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3" name="Google Shape;25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4" name="Google Shape;25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5" name="Google Shape;25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6" name="Google Shape;25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7" name="Google Shape;25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8" name="Google Shape;25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59" name="Google Shape;259;p38"/>
            <p:cNvGrpSpPr/>
            <p:nvPr/>
          </p:nvGrpSpPr>
          <p:grpSpPr>
            <a:xfrm>
              <a:off x="0" y="443465"/>
              <a:ext cx="238707" cy="238781"/>
              <a:chOff x="2212991" y="4839051"/>
              <a:chExt cx="754419" cy="754653"/>
            </a:xfrm>
          </p:grpSpPr>
          <p:sp>
            <p:nvSpPr>
              <p:cNvPr id="260" name="Google Shape;26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1" name="Google Shape;26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2" name="Google Shape;26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3" name="Google Shape;26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4" name="Google Shape;26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5" name="Google Shape;26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6" name="Google Shape;26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7" name="Google Shape;26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8" name="Google Shape;26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69" name="Google Shape;269;p38"/>
            <p:cNvGrpSpPr/>
            <p:nvPr/>
          </p:nvGrpSpPr>
          <p:grpSpPr>
            <a:xfrm>
              <a:off x="880067" y="443465"/>
              <a:ext cx="238707" cy="238781"/>
              <a:chOff x="2212991" y="4839051"/>
              <a:chExt cx="754419" cy="754653"/>
            </a:xfrm>
          </p:grpSpPr>
          <p:sp>
            <p:nvSpPr>
              <p:cNvPr id="270" name="Google Shape;27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1" name="Google Shape;27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2" name="Google Shape;27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3" name="Google Shape;27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4" name="Google Shape;27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5" name="Google Shape;27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6" name="Google Shape;27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7" name="Google Shape;27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8" name="Google Shape;27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79" name="Google Shape;279;p38"/>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280" name="Google Shape;280;p38"/>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1" name="Google Shape;281;p38"/>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ubrik och två innehåll">
  <p:cSld name="Rubrik och två innehåll">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4" name="Google Shape;284;p3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6" name="Google Shape;286;p39"/>
          <p:cNvSpPr txBox="1">
            <a:spLocks noGrp="1"/>
          </p:cNvSpPr>
          <p:nvPr>
            <p:ph type="body" idx="1"/>
          </p:nvPr>
        </p:nvSpPr>
        <p:spPr>
          <a:xfrm>
            <a:off x="1416000" y="1488000"/>
            <a:ext cx="4569792"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39"/>
          <p:cNvSpPr txBox="1">
            <a:spLocks noGrp="1"/>
          </p:cNvSpPr>
          <p:nvPr>
            <p:ph type="body" idx="2"/>
          </p:nvPr>
        </p:nvSpPr>
        <p:spPr>
          <a:xfrm>
            <a:off x="6096001" y="1488000"/>
            <a:ext cx="4569788"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ubrik, underrubriker och två innehåll">
  <p:cSld name="Rubrik, underrubriker och två innehåll">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0" name="Google Shape;290;p4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92" name="Google Shape;292;p40"/>
          <p:cNvSpPr txBox="1">
            <a:spLocks noGrp="1"/>
          </p:cNvSpPr>
          <p:nvPr>
            <p:ph type="body" idx="1"/>
          </p:nvPr>
        </p:nvSpPr>
        <p:spPr>
          <a:xfrm>
            <a:off x="1416000" y="1944000"/>
            <a:ext cx="4569792"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3" name="Google Shape;293;p40"/>
          <p:cNvSpPr txBox="1">
            <a:spLocks noGrp="1"/>
          </p:cNvSpPr>
          <p:nvPr>
            <p:ph type="body" idx="2"/>
          </p:nvPr>
        </p:nvSpPr>
        <p:spPr>
          <a:xfrm>
            <a:off x="6096001" y="1944000"/>
            <a:ext cx="4569788"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4" name="Google Shape;294;p40"/>
          <p:cNvSpPr txBox="1">
            <a:spLocks noGrp="1"/>
          </p:cNvSpPr>
          <p:nvPr>
            <p:ph type="body" idx="3"/>
          </p:nvPr>
        </p:nvSpPr>
        <p:spPr>
          <a:xfrm>
            <a:off x="1416000" y="1401600"/>
            <a:ext cx="4569789"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295" name="Google Shape;295;p40"/>
          <p:cNvSpPr txBox="1">
            <a:spLocks noGrp="1"/>
          </p:cNvSpPr>
          <p:nvPr>
            <p:ph type="body" idx="4"/>
          </p:nvPr>
        </p:nvSpPr>
        <p:spPr>
          <a:xfrm>
            <a:off x="6096001" y="1401600"/>
            <a:ext cx="4569788"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ubrik och bild">
  <p:cSld name="Rubrik och bi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8" name="Google Shape;298;p4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0" name="Google Shape;300;p41"/>
          <p:cNvSpPr>
            <a:spLocks noGrp="1"/>
          </p:cNvSpPr>
          <p:nvPr>
            <p:ph type="pic" idx="2"/>
          </p:nvPr>
        </p:nvSpPr>
        <p:spPr>
          <a:xfrm>
            <a:off x="334434" y="1576917"/>
            <a:ext cx="11523133" cy="4722283"/>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1" name="Google Shape;6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ubrik och två bilder">
  <p:cSld name="Rubrik och två bilder">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3" name="Google Shape;303;p4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5" name="Google Shape;305;p42"/>
          <p:cNvSpPr>
            <a:spLocks noGrp="1"/>
          </p:cNvSpPr>
          <p:nvPr>
            <p:ph type="pic" idx="2"/>
          </p:nvPr>
        </p:nvSpPr>
        <p:spPr>
          <a:xfrm>
            <a:off x="334434" y="1577789"/>
            <a:ext cx="5709409" cy="4721411"/>
          </a:xfrm>
          <a:prstGeom prst="rect">
            <a:avLst/>
          </a:prstGeom>
          <a:noFill/>
          <a:ln>
            <a:noFill/>
          </a:ln>
        </p:spPr>
      </p:sp>
      <p:sp>
        <p:nvSpPr>
          <p:cNvPr id="306" name="Google Shape;306;p42"/>
          <p:cNvSpPr>
            <a:spLocks noGrp="1"/>
          </p:cNvSpPr>
          <p:nvPr>
            <p:ph type="pic" idx="3"/>
          </p:nvPr>
        </p:nvSpPr>
        <p:spPr>
          <a:xfrm>
            <a:off x="6148159" y="1577789"/>
            <a:ext cx="5709407" cy="472141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7"/>
        <p:cNvGrpSpPr/>
        <p:nvPr/>
      </p:nvGrpSpPr>
      <p:grpSpPr>
        <a:xfrm>
          <a:off x="0" y="0"/>
          <a:ext cx="0" cy="0"/>
          <a:chOff x="0" y="0"/>
          <a:chExt cx="0" cy="0"/>
        </a:xfrm>
      </p:grpSpPr>
      <p:sp>
        <p:nvSpPr>
          <p:cNvPr id="308" name="Google Shape;308;p4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9" name="Google Shape;309;p43"/>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SzPts val="1800"/>
              <a:buChar char="•"/>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gt;"/>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4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2" name="Google Shape;312;p4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3" name="Google Shape;7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 name="Google Shape;104;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23"/>
          <p:cNvGrpSpPr/>
          <p:nvPr/>
        </p:nvGrpSpPr>
        <p:grpSpPr>
          <a:xfrm>
            <a:off x="0" y="0"/>
            <a:ext cx="1563707" cy="1574800"/>
            <a:chOff x="0" y="0"/>
            <a:chExt cx="1118774" cy="1126711"/>
          </a:xfrm>
        </p:grpSpPr>
        <p:pic>
          <p:nvPicPr>
            <p:cNvPr id="129" name="Google Shape;129;p23"/>
            <p:cNvPicPr preferRelativeResize="0"/>
            <p:nvPr/>
          </p:nvPicPr>
          <p:blipFill rotWithShape="1">
            <a:blip r:embed="rId11">
              <a:alphaModFix/>
            </a:blip>
            <a:srcRect/>
            <a:stretch/>
          </p:blipFill>
          <p:spPr>
            <a:xfrm>
              <a:off x="238674" y="237964"/>
              <a:ext cx="641393" cy="649783"/>
            </a:xfrm>
            <a:prstGeom prst="rect">
              <a:avLst/>
            </a:prstGeom>
            <a:noFill/>
            <a:ln>
              <a:noFill/>
            </a:ln>
          </p:spPr>
        </p:pic>
        <p:grpSp>
          <p:nvGrpSpPr>
            <p:cNvPr id="130" name="Google Shape;130;p23"/>
            <p:cNvGrpSpPr/>
            <p:nvPr/>
          </p:nvGrpSpPr>
          <p:grpSpPr>
            <a:xfrm>
              <a:off x="440017" y="0"/>
              <a:ext cx="238707" cy="238781"/>
              <a:chOff x="2212991" y="4839051"/>
              <a:chExt cx="754419" cy="754653"/>
            </a:xfrm>
          </p:grpSpPr>
          <p:sp>
            <p:nvSpPr>
              <p:cNvPr id="131" name="Google Shape;13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2" name="Google Shape;13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3" name="Google Shape;13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4" name="Google Shape;13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5" name="Google Shape;13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6" name="Google Shape;13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7" name="Google Shape;13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8" name="Google Shape;13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9" name="Google Shape;13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40" name="Google Shape;140;p23"/>
            <p:cNvGrpSpPr/>
            <p:nvPr/>
          </p:nvGrpSpPr>
          <p:grpSpPr>
            <a:xfrm>
              <a:off x="440017" y="887930"/>
              <a:ext cx="238707" cy="238781"/>
              <a:chOff x="2212991" y="4839051"/>
              <a:chExt cx="754419" cy="754653"/>
            </a:xfrm>
          </p:grpSpPr>
          <p:sp>
            <p:nvSpPr>
              <p:cNvPr id="141" name="Google Shape;14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2" name="Google Shape;14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3" name="Google Shape;14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4" name="Google Shape;14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5" name="Google Shape;14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6" name="Google Shape;14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7" name="Google Shape;14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8" name="Google Shape;14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9" name="Google Shape;14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50" name="Google Shape;150;p23"/>
            <p:cNvGrpSpPr/>
            <p:nvPr/>
          </p:nvGrpSpPr>
          <p:grpSpPr>
            <a:xfrm>
              <a:off x="0" y="443465"/>
              <a:ext cx="238707" cy="238781"/>
              <a:chOff x="2212991" y="4839051"/>
              <a:chExt cx="754419" cy="754653"/>
            </a:xfrm>
          </p:grpSpPr>
          <p:sp>
            <p:nvSpPr>
              <p:cNvPr id="151" name="Google Shape;15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2" name="Google Shape;15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3" name="Google Shape;15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4" name="Google Shape;15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5" name="Google Shape;15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6" name="Google Shape;15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7" name="Google Shape;15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8" name="Google Shape;15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9" name="Google Shape;15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60" name="Google Shape;160;p23"/>
            <p:cNvGrpSpPr/>
            <p:nvPr/>
          </p:nvGrpSpPr>
          <p:grpSpPr>
            <a:xfrm>
              <a:off x="880067" y="443465"/>
              <a:ext cx="238707" cy="238781"/>
              <a:chOff x="2212991" y="4839051"/>
              <a:chExt cx="754419" cy="754653"/>
            </a:xfrm>
          </p:grpSpPr>
          <p:sp>
            <p:nvSpPr>
              <p:cNvPr id="161" name="Google Shape;16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2" name="Google Shape;16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3" name="Google Shape;16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4" name="Google Shape;16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5" name="Google Shape;16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6" name="Google Shape;16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7" name="Google Shape;16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8" name="Google Shape;16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9" name="Google Shape;16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170" name="Google Shape;170;p23"/>
          <p:cNvCxnSpPr/>
          <p:nvPr/>
        </p:nvCxnSpPr>
        <p:spPr>
          <a:xfrm>
            <a:off x="2167468" y="36341051"/>
            <a:ext cx="52770617" cy="0"/>
          </a:xfrm>
          <a:prstGeom prst="straightConnector1">
            <a:avLst/>
          </a:prstGeom>
          <a:noFill/>
          <a:ln w="57150" cap="flat" cmpd="sng">
            <a:solidFill>
              <a:schemeClr val="accent1"/>
            </a:solidFill>
            <a:prstDash val="solid"/>
            <a:round/>
            <a:headEnd type="none" w="sm" len="sm"/>
            <a:tailEnd type="none" w="sm" len="sm"/>
          </a:ln>
        </p:spPr>
      </p:cxnSp>
      <p:cxnSp>
        <p:nvCxnSpPr>
          <p:cNvPr id="171" name="Google Shape;171;p23"/>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172" name="Google Shape;172;p2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marR="0" lvl="0"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1pPr>
            <a:lvl2pPr marR="0" lvl="1"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2pPr>
            <a:lvl3pPr marR="0" lvl="2"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3pPr>
            <a:lvl4pPr marR="0" lvl="3"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4pPr>
            <a:lvl5pPr marR="0" lvl="4"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5pPr>
            <a:lvl6pPr marR="0" lvl="5"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6pPr>
            <a:lvl7pPr marR="0" lvl="6"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7pPr>
            <a:lvl8pPr marR="0" lvl="7"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8pPr>
            <a:lvl9pPr marR="0" lvl="8"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9pPr>
          </a:lstStyle>
          <a:p>
            <a:endParaRPr/>
          </a:p>
        </p:txBody>
      </p:sp>
      <p:sp>
        <p:nvSpPr>
          <p:cNvPr id="173" name="Google Shape;173;p23"/>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333"/>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4045" algn="l" rtl="0">
              <a:lnSpc>
                <a:spcPct val="90000"/>
              </a:lnSpc>
              <a:spcBef>
                <a:spcPts val="800"/>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2pPr>
            <a:lvl3pPr marL="1371600" marR="0" lvl="2" indent="-364045" algn="l" rtl="0">
              <a:lnSpc>
                <a:spcPct val="90000"/>
              </a:lnSpc>
              <a:spcBef>
                <a:spcPts val="800"/>
              </a:spcBef>
              <a:spcAft>
                <a:spcPts val="0"/>
              </a:spcAft>
              <a:buClr>
                <a:schemeClr val="dk1"/>
              </a:buClr>
              <a:buSzPts val="2133"/>
              <a:buFont typeface="Arial"/>
              <a:buChar char="&gt;"/>
              <a:defRPr sz="2133" b="0" i="1" u="none" strike="noStrike" cap="none">
                <a:solidFill>
                  <a:schemeClr val="dk1"/>
                </a:solidFill>
                <a:latin typeface="Arial"/>
                <a:ea typeface="Arial"/>
                <a:cs typeface="Arial"/>
                <a:sym typeface="Arial"/>
              </a:defRPr>
            </a:lvl3pPr>
            <a:lvl4pPr marL="1828800" marR="0" lvl="3"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4pPr>
            <a:lvl5pPr marL="2286000" marR="0" lvl="4"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4" name="Google Shape;174;p2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933" b="0" i="0" u="none" strike="noStrike" cap="none">
                <a:solidFill>
                  <a:srgbClr val="8484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2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933" b="0" i="0" u="none" strike="noStrike" cap="none">
                <a:solidFill>
                  <a:srgbClr val="848489"/>
                </a:solidFill>
                <a:latin typeface="Arial"/>
                <a:ea typeface="Arial"/>
                <a:cs typeface="Arial"/>
                <a:sym typeface="Arial"/>
              </a:defRPr>
            </a:lvl1pPr>
            <a:lvl2pPr marL="0" marR="0" lvl="1" indent="0" algn="r" rtl="0">
              <a:spcBef>
                <a:spcPts val="0"/>
              </a:spcBef>
              <a:buNone/>
              <a:defRPr sz="933" b="0" i="0" u="none" strike="noStrike" cap="none">
                <a:solidFill>
                  <a:srgbClr val="848489"/>
                </a:solidFill>
                <a:latin typeface="Arial"/>
                <a:ea typeface="Arial"/>
                <a:cs typeface="Arial"/>
                <a:sym typeface="Arial"/>
              </a:defRPr>
            </a:lvl2pPr>
            <a:lvl3pPr marL="0" marR="0" lvl="2" indent="0" algn="r" rtl="0">
              <a:spcBef>
                <a:spcPts val="0"/>
              </a:spcBef>
              <a:buNone/>
              <a:defRPr sz="933" b="0" i="0" u="none" strike="noStrike" cap="none">
                <a:solidFill>
                  <a:srgbClr val="848489"/>
                </a:solidFill>
                <a:latin typeface="Arial"/>
                <a:ea typeface="Arial"/>
                <a:cs typeface="Arial"/>
                <a:sym typeface="Arial"/>
              </a:defRPr>
            </a:lvl3pPr>
            <a:lvl4pPr marL="0" marR="0" lvl="3" indent="0" algn="r" rtl="0">
              <a:spcBef>
                <a:spcPts val="0"/>
              </a:spcBef>
              <a:buNone/>
              <a:defRPr sz="933" b="0" i="0" u="none" strike="noStrike" cap="none">
                <a:solidFill>
                  <a:srgbClr val="848489"/>
                </a:solidFill>
                <a:latin typeface="Arial"/>
                <a:ea typeface="Arial"/>
                <a:cs typeface="Arial"/>
                <a:sym typeface="Arial"/>
              </a:defRPr>
            </a:lvl4pPr>
            <a:lvl5pPr marL="0" marR="0" lvl="4" indent="0" algn="r" rtl="0">
              <a:spcBef>
                <a:spcPts val="0"/>
              </a:spcBef>
              <a:buNone/>
              <a:defRPr sz="933" b="0" i="0" u="none" strike="noStrike" cap="none">
                <a:solidFill>
                  <a:srgbClr val="848489"/>
                </a:solidFill>
                <a:latin typeface="Arial"/>
                <a:ea typeface="Arial"/>
                <a:cs typeface="Arial"/>
                <a:sym typeface="Arial"/>
              </a:defRPr>
            </a:lvl5pPr>
            <a:lvl6pPr marL="0" marR="0" lvl="5" indent="0" algn="r" rtl="0">
              <a:spcBef>
                <a:spcPts val="0"/>
              </a:spcBef>
              <a:buNone/>
              <a:defRPr sz="933" b="0" i="0" u="none" strike="noStrike" cap="none">
                <a:solidFill>
                  <a:srgbClr val="848489"/>
                </a:solidFill>
                <a:latin typeface="Arial"/>
                <a:ea typeface="Arial"/>
                <a:cs typeface="Arial"/>
                <a:sym typeface="Arial"/>
              </a:defRPr>
            </a:lvl6pPr>
            <a:lvl7pPr marL="0" marR="0" lvl="6" indent="0" algn="r" rtl="0">
              <a:spcBef>
                <a:spcPts val="0"/>
              </a:spcBef>
              <a:buNone/>
              <a:defRPr sz="933" b="0" i="0" u="none" strike="noStrike" cap="none">
                <a:solidFill>
                  <a:srgbClr val="848489"/>
                </a:solidFill>
                <a:latin typeface="Arial"/>
                <a:ea typeface="Arial"/>
                <a:cs typeface="Arial"/>
                <a:sym typeface="Arial"/>
              </a:defRPr>
            </a:lvl7pPr>
            <a:lvl8pPr marL="0" marR="0" lvl="7" indent="0" algn="r" rtl="0">
              <a:spcBef>
                <a:spcPts val="0"/>
              </a:spcBef>
              <a:buNone/>
              <a:defRPr sz="933" b="0" i="0" u="none" strike="noStrike" cap="none">
                <a:solidFill>
                  <a:srgbClr val="848489"/>
                </a:solidFill>
                <a:latin typeface="Arial"/>
                <a:ea typeface="Arial"/>
                <a:cs typeface="Arial"/>
                <a:sym typeface="Arial"/>
              </a:defRPr>
            </a:lvl8pPr>
            <a:lvl9pPr marL="0" marR="0" lvl="8" indent="0" algn="r" rtl="0">
              <a:spcBef>
                <a:spcPts val="0"/>
              </a:spcBef>
              <a:buNone/>
              <a:defRPr sz="933" b="0" i="0" u="none" strike="noStrike" cap="none">
                <a:solidFill>
                  <a:srgbClr val="84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6" pos="158">
          <p15:clr>
            <a:srgbClr val="F26B43"/>
          </p15:clr>
        </p15:guide>
        <p15:guide id="7" orient="horz" pos="584">
          <p15:clr>
            <a:srgbClr val="F26B43"/>
          </p15:clr>
        </p15:guide>
        <p15:guide id="8" orient="horz" pos="156">
          <p15:clr>
            <a:srgbClr val="F26B43"/>
          </p15:clr>
        </p15:guide>
        <p15:guide id="9" pos="5602">
          <p15:clr>
            <a:srgbClr val="F26B43"/>
          </p15:clr>
        </p15:guide>
        <p15:guide id="10" pos="667">
          <p15:clr>
            <a:srgbClr val="F26B43"/>
          </p15:clr>
        </p15:guide>
        <p15:guide id="11" pos="580">
          <p15:clr>
            <a:srgbClr val="F26B43"/>
          </p15:clr>
        </p15:guide>
        <p15:guide id="12" orient="horz" pos="3085">
          <p15:clr>
            <a:srgbClr val="F26B43"/>
          </p15:clr>
        </p15:guide>
        <p15:guide id="13" orient="horz" pos="2976">
          <p15:clr>
            <a:srgbClr val="F26B43"/>
          </p15:clr>
        </p15:guide>
        <p15:guide id="14" pos="3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
          <p:cNvSpPr txBox="1">
            <a:spLocks noGrp="1"/>
          </p:cNvSpPr>
          <p:nvPr>
            <p:ph type="ctrTitle"/>
          </p:nvPr>
        </p:nvSpPr>
        <p:spPr>
          <a:xfrm>
            <a:off x="612731" y="1687830"/>
            <a:ext cx="11213509" cy="858260"/>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rgbClr val="5893E5"/>
              </a:buClr>
              <a:buSzPts val="3200"/>
              <a:buFont typeface="Calibri"/>
              <a:buNone/>
            </a:pPr>
            <a:r>
              <a:rPr lang="en-GB" sz="3200" b="1">
                <a:solidFill>
                  <a:srgbClr val="5893E5"/>
                </a:solidFill>
                <a:latin typeface="Calibri"/>
                <a:ea typeface="Calibri"/>
                <a:cs typeface="Calibri"/>
                <a:sym typeface="Calibri"/>
              </a:rPr>
              <a:t>BLISS- B</a:t>
            </a:r>
            <a:r>
              <a:rPr lang="en-GB" sz="3200" b="1">
                <a:solidFill>
                  <a:srgbClr val="000000"/>
                </a:solidFill>
                <a:latin typeface="Calibri"/>
                <a:ea typeface="Calibri"/>
                <a:cs typeface="Calibri"/>
                <a:sym typeface="Calibri"/>
              </a:rPr>
              <a:t>lended </a:t>
            </a:r>
            <a:r>
              <a:rPr lang="en-GB" sz="3200" b="1">
                <a:solidFill>
                  <a:srgbClr val="5893E5"/>
                </a:solidFill>
                <a:latin typeface="Calibri"/>
                <a:ea typeface="Calibri"/>
                <a:cs typeface="Calibri"/>
                <a:sym typeface="Calibri"/>
              </a:rPr>
              <a:t>L</a:t>
            </a:r>
            <a:r>
              <a:rPr lang="en-GB" sz="3200" b="1">
                <a:solidFill>
                  <a:srgbClr val="000000"/>
                </a:solidFill>
                <a:latin typeface="Calibri"/>
                <a:ea typeface="Calibri"/>
                <a:cs typeface="Calibri"/>
                <a:sym typeface="Calibri"/>
              </a:rPr>
              <a:t>earning </a:t>
            </a:r>
            <a:r>
              <a:rPr lang="en-GB" sz="3200" b="1">
                <a:solidFill>
                  <a:srgbClr val="5893E5"/>
                </a:solidFill>
                <a:latin typeface="Calibri"/>
                <a:ea typeface="Calibri"/>
                <a:cs typeface="Calibri"/>
                <a:sym typeface="Calibri"/>
              </a:rPr>
              <a:t>I</a:t>
            </a:r>
            <a:r>
              <a:rPr lang="en-GB" sz="3200" b="1">
                <a:solidFill>
                  <a:srgbClr val="000000"/>
                </a:solidFill>
                <a:latin typeface="Calibri"/>
                <a:ea typeface="Calibri"/>
                <a:cs typeface="Calibri"/>
                <a:sym typeface="Calibri"/>
              </a:rPr>
              <a:t>mplementation for re</a:t>
            </a:r>
            <a:r>
              <a:rPr lang="en-GB" sz="3200" b="1">
                <a:solidFill>
                  <a:srgbClr val="5893E5"/>
                </a:solidFill>
                <a:latin typeface="Calibri"/>
                <a:ea typeface="Calibri"/>
                <a:cs typeface="Calibri"/>
                <a:sym typeface="Calibri"/>
              </a:rPr>
              <a:t>S</a:t>
            </a:r>
            <a:r>
              <a:rPr lang="en-GB" sz="3200" b="1">
                <a:solidFill>
                  <a:srgbClr val="000000"/>
                </a:solidFill>
                <a:latin typeface="Calibri"/>
                <a:ea typeface="Calibri"/>
                <a:cs typeface="Calibri"/>
                <a:sym typeface="Calibri"/>
              </a:rPr>
              <a:t>ilient, acce</a:t>
            </a:r>
            <a:r>
              <a:rPr lang="en-GB" sz="3200" b="1">
                <a:solidFill>
                  <a:srgbClr val="5893E5"/>
                </a:solidFill>
                <a:latin typeface="Calibri"/>
                <a:ea typeface="Calibri"/>
                <a:cs typeface="Calibri"/>
                <a:sym typeface="Calibri"/>
              </a:rPr>
              <a:t>S</a:t>
            </a:r>
            <a:r>
              <a:rPr lang="en-GB" sz="3200" b="1">
                <a:solidFill>
                  <a:srgbClr val="000000"/>
                </a:solidFill>
                <a:latin typeface="Calibri"/>
                <a:ea typeface="Calibri"/>
                <a:cs typeface="Calibri"/>
                <a:sym typeface="Calibri"/>
              </a:rPr>
              <a:t>sible</a:t>
            </a:r>
            <a:br>
              <a:rPr lang="en-GB" sz="3200" b="1">
                <a:solidFill>
                  <a:srgbClr val="000000"/>
                </a:solidFill>
                <a:latin typeface="Calibri"/>
                <a:ea typeface="Calibri"/>
                <a:cs typeface="Calibri"/>
                <a:sym typeface="Calibri"/>
              </a:rPr>
            </a:br>
            <a:r>
              <a:rPr lang="en-GB" sz="3200" b="1">
                <a:solidFill>
                  <a:srgbClr val="000000"/>
                </a:solidFill>
                <a:latin typeface="Calibri"/>
                <a:ea typeface="Calibri"/>
                <a:cs typeface="Calibri"/>
                <a:sym typeface="Calibri"/>
              </a:rPr>
              <a:t>and efficient higher education</a:t>
            </a:r>
            <a:endParaRPr/>
          </a:p>
        </p:txBody>
      </p:sp>
      <p:sp>
        <p:nvSpPr>
          <p:cNvPr id="318" name="Google Shape;318;p1"/>
          <p:cNvSpPr txBox="1">
            <a:spLocks noGrp="1"/>
          </p:cNvSpPr>
          <p:nvPr>
            <p:ph type="subTitle" idx="1"/>
          </p:nvPr>
        </p:nvSpPr>
        <p:spPr>
          <a:xfrm>
            <a:off x="612731" y="2855580"/>
            <a:ext cx="10908287" cy="948041"/>
          </a:xfrm>
          <a:prstGeom prst="rect">
            <a:avLst/>
          </a:prstGeom>
          <a:noFill/>
          <a:ln>
            <a:noFill/>
          </a:ln>
        </p:spPr>
        <p:txBody>
          <a:bodyPr spcFirstLastPara="1" wrap="square" lIns="108000" tIns="45700" rIns="90000" bIns="45700" anchor="t" anchorCtr="0">
            <a:noAutofit/>
          </a:bodyPr>
          <a:lstStyle/>
          <a:p>
            <a:pPr marL="0" lvl="0" indent="0" algn="l" rtl="0">
              <a:lnSpc>
                <a:spcPct val="90000"/>
              </a:lnSpc>
              <a:spcBef>
                <a:spcPts val="0"/>
              </a:spcBef>
              <a:spcAft>
                <a:spcPts val="0"/>
              </a:spcAft>
              <a:buClr>
                <a:schemeClr val="dk1"/>
              </a:buClr>
              <a:buSzPts val="2600"/>
              <a:buNone/>
            </a:pPr>
            <a:r>
              <a:rPr lang="en-GB"/>
              <a:t>UNIMA – Unit 1 Six Sigma</a:t>
            </a:r>
            <a:endParaRPr/>
          </a:p>
        </p:txBody>
      </p:sp>
      <p:grpSp>
        <p:nvGrpSpPr>
          <p:cNvPr id="319" name="Google Shape;319;p1"/>
          <p:cNvGrpSpPr/>
          <p:nvPr/>
        </p:nvGrpSpPr>
        <p:grpSpPr>
          <a:xfrm>
            <a:off x="1776964" y="3558703"/>
            <a:ext cx="2079513" cy="2661603"/>
            <a:chOff x="0" y="0"/>
            <a:chExt cx="3813253" cy="5045811"/>
          </a:xfrm>
        </p:grpSpPr>
        <p:pic>
          <p:nvPicPr>
            <p:cNvPr id="320" name="Google Shape;320;p1" descr="Icon&#10;&#10;Description automatically generated"/>
            <p:cNvPicPr preferRelativeResize="0"/>
            <p:nvPr/>
          </p:nvPicPr>
          <p:blipFill rotWithShape="1">
            <a:blip r:embed="rId3">
              <a:alphaModFix/>
            </a:blip>
            <a:srcRect t="79035"/>
            <a:stretch/>
          </p:blipFill>
          <p:spPr>
            <a:xfrm>
              <a:off x="0" y="3989215"/>
              <a:ext cx="3811994" cy="1056596"/>
            </a:xfrm>
            <a:prstGeom prst="rect">
              <a:avLst/>
            </a:prstGeom>
            <a:noFill/>
            <a:ln>
              <a:noFill/>
            </a:ln>
            <a:effectLst>
              <a:outerShdw blurRad="50800" dist="38100" dir="2700000" algn="tl" rotWithShape="0">
                <a:srgbClr val="223A66"/>
              </a:outerShdw>
            </a:effectLst>
          </p:spPr>
        </p:pic>
        <p:pic>
          <p:nvPicPr>
            <p:cNvPr id="321" name="Google Shape;321;p1"/>
            <p:cNvPicPr preferRelativeResize="0"/>
            <p:nvPr/>
          </p:nvPicPr>
          <p:blipFill rotWithShape="1">
            <a:blip r:embed="rId4">
              <a:alphaModFix/>
            </a:blip>
            <a:srcRect b="21912"/>
            <a:stretch/>
          </p:blipFill>
          <p:spPr>
            <a:xfrm>
              <a:off x="1260" y="0"/>
              <a:ext cx="3811993" cy="3935666"/>
            </a:xfrm>
            <a:prstGeom prst="rect">
              <a:avLst/>
            </a:prstGeom>
            <a:noFill/>
            <a:ln>
              <a:noFill/>
            </a:ln>
          </p:spPr>
        </p:pic>
      </p:grpSp>
      <p:pic>
        <p:nvPicPr>
          <p:cNvPr id="322" name="Google Shape;322;p1" descr="Related image"/>
          <p:cNvPicPr preferRelativeResize="0"/>
          <p:nvPr/>
        </p:nvPicPr>
        <p:blipFill rotWithShape="1">
          <a:blip r:embed="rId5">
            <a:alphaModFix/>
          </a:blip>
          <a:srcRect/>
          <a:stretch/>
        </p:blipFill>
        <p:spPr>
          <a:xfrm>
            <a:off x="5425537" y="408916"/>
            <a:ext cx="1938847" cy="969424"/>
          </a:xfrm>
          <a:prstGeom prst="rect">
            <a:avLst/>
          </a:prstGeom>
          <a:noFill/>
          <a:ln>
            <a:noFill/>
          </a:ln>
        </p:spPr>
      </p:pic>
      <p:pic>
        <p:nvPicPr>
          <p:cNvPr id="323" name="Google Shape;323;p1" descr="XPRES | KTH"/>
          <p:cNvPicPr preferRelativeResize="0"/>
          <p:nvPr/>
        </p:nvPicPr>
        <p:blipFill rotWithShape="1">
          <a:blip r:embed="rId6">
            <a:alphaModFix/>
          </a:blip>
          <a:srcRect/>
          <a:stretch/>
        </p:blipFill>
        <p:spPr>
          <a:xfrm>
            <a:off x="1889760" y="523654"/>
            <a:ext cx="2722880" cy="699629"/>
          </a:xfrm>
          <a:prstGeom prst="rect">
            <a:avLst/>
          </a:prstGeom>
          <a:noFill/>
          <a:ln>
            <a:noFill/>
          </a:ln>
        </p:spPr>
      </p:pic>
      <p:pic>
        <p:nvPicPr>
          <p:cNvPr id="324" name="Google Shape;324;p1" descr="Co-funded by the European Union logo in png for web usage"/>
          <p:cNvPicPr preferRelativeResize="0"/>
          <p:nvPr/>
        </p:nvPicPr>
        <p:blipFill rotWithShape="1">
          <a:blip r:embed="rId7">
            <a:alphaModFix/>
          </a:blip>
          <a:srcRect/>
          <a:stretch/>
        </p:blipFill>
        <p:spPr>
          <a:xfrm>
            <a:off x="7364377" y="337522"/>
            <a:ext cx="4632407" cy="969425"/>
          </a:xfrm>
          <a:prstGeom prst="rect">
            <a:avLst/>
          </a:prstGeom>
          <a:noFill/>
          <a:ln>
            <a:noFill/>
          </a:ln>
        </p:spPr>
      </p:pic>
      <p:sp>
        <p:nvSpPr>
          <p:cNvPr id="3" name="TextBox 2">
            <a:extLst>
              <a:ext uri="{FF2B5EF4-FFF2-40B4-BE49-F238E27FC236}">
                <a16:creationId xmlns:a16="http://schemas.microsoft.com/office/drawing/2014/main" id="{0E589F7D-1D3E-3735-9F3C-8A492716302A}"/>
              </a:ext>
            </a:extLst>
          </p:cNvPr>
          <p:cNvSpPr txBox="1"/>
          <p:nvPr/>
        </p:nvSpPr>
        <p:spPr>
          <a:xfrm>
            <a:off x="5654565" y="5571660"/>
            <a:ext cx="6096000" cy="1169551"/>
          </a:xfrm>
          <a:prstGeom prst="rect">
            <a:avLst/>
          </a:prstGeom>
          <a:solidFill>
            <a:schemeClr val="bg1"/>
          </a:solidFill>
        </p:spPr>
        <p:txBody>
          <a:bodyPr wrap="square">
            <a:spAutoFit/>
          </a:bodyPr>
          <a:lstStyle/>
          <a:p>
            <a:r>
              <a:rPr lang="en-GB" dirty="0"/>
              <a:t>Disclaimer: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1 - Materials</a:t>
            </a:r>
            <a:endParaRPr/>
          </a:p>
        </p:txBody>
      </p:sp>
      <p:sp>
        <p:nvSpPr>
          <p:cNvPr id="427" name="Google Shape;427;p1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28" name="Google Shape;428;p1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pic>
        <p:nvPicPr>
          <p:cNvPr id="429" name="Google Shape;429;p10" descr="A hand pointing at a screen&#10;&#10;Description automatically generated"/>
          <p:cNvPicPr preferRelativeResize="0"/>
          <p:nvPr/>
        </p:nvPicPr>
        <p:blipFill rotWithShape="1">
          <a:blip r:embed="rId3">
            <a:alphaModFix/>
          </a:blip>
          <a:srcRect/>
          <a:stretch/>
        </p:blipFill>
        <p:spPr>
          <a:xfrm>
            <a:off x="334432" y="1555462"/>
            <a:ext cx="9674941" cy="4462566"/>
          </a:xfrm>
          <a:prstGeom prst="rect">
            <a:avLst/>
          </a:prstGeom>
          <a:noFill/>
          <a:ln>
            <a:noFill/>
          </a:ln>
          <a:effectLst>
            <a:outerShdw blurRad="292100" dist="139700" dir="2700000" algn="tl" rotWithShape="0">
              <a:srgbClr val="333333">
                <a:alpha val="64705"/>
              </a:srgbClr>
            </a:outerShdw>
          </a:effectLst>
        </p:spPr>
      </p:pic>
      <p:pic>
        <p:nvPicPr>
          <p:cNvPr id="430" name="Google Shape;430;p10"/>
          <p:cNvPicPr preferRelativeResize="0">
            <a:picLocks noGrp="1"/>
          </p:cNvPicPr>
          <p:nvPr>
            <p:ph type="body" idx="1"/>
          </p:nvPr>
        </p:nvPicPr>
        <p:blipFill rotWithShape="1">
          <a:blip r:embed="rId4">
            <a:alphaModFix/>
          </a:blip>
          <a:srcRect/>
          <a:stretch/>
        </p:blipFill>
        <p:spPr>
          <a:xfrm>
            <a:off x="5975497" y="2207196"/>
            <a:ext cx="5766219" cy="4117805"/>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436" name="Google Shape;436;p1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37" name="Google Shape;437;p1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graphicFrame>
        <p:nvGraphicFramePr>
          <p:cNvPr id="438" name="Google Shape;438;p11"/>
          <p:cNvGraphicFramePr/>
          <p:nvPr/>
        </p:nvGraphicFramePr>
        <p:xfrm>
          <a:off x="627320" y="2763675"/>
          <a:ext cx="3000000" cy="3000000"/>
        </p:xfrm>
        <a:graphic>
          <a:graphicData uri="http://schemas.openxmlformats.org/drawingml/2006/table">
            <a:tbl>
              <a:tblPr bandRow="1">
                <a:noFill/>
                <a:tableStyleId>{BD1DD3E2-E265-4563-A15B-B729A06EE625}</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400">
                          <a:latin typeface="Georgia"/>
                          <a:ea typeface="Georgia"/>
                          <a:cs typeface="Georgia"/>
                          <a:sym typeface="Georgia"/>
                        </a:rPr>
                        <a:t>ILO 2</a:t>
                      </a:r>
                      <a:endParaRPr sz="1400">
                        <a:latin typeface="Georgia"/>
                        <a:ea typeface="Georgia"/>
                        <a:cs typeface="Georgia"/>
                        <a:sym typeface="Georgia"/>
                      </a:endParaRPr>
                    </a:p>
                    <a:p>
                      <a:pPr marL="0" marR="0" lvl="0" indent="0" algn="l" rtl="0">
                        <a:spcBef>
                          <a:spcPts val="0"/>
                        </a:spcBef>
                        <a:spcAft>
                          <a:spcPts val="0"/>
                        </a:spcAft>
                        <a:buNone/>
                      </a:pPr>
                      <a:r>
                        <a:rPr lang="en-GB" sz="1400">
                          <a:solidFill>
                            <a:srgbClr val="FF0000"/>
                          </a:solidFill>
                          <a:latin typeface="Georgia"/>
                          <a:ea typeface="Georgia"/>
                          <a:cs typeface="Georgia"/>
                          <a:sym typeface="Georgia"/>
                        </a:rPr>
                        <a:t>Apply</a:t>
                      </a:r>
                      <a:r>
                        <a:rPr lang="en-GB" sz="1400">
                          <a:latin typeface="Georgia"/>
                          <a:ea typeface="Georgia"/>
                          <a:cs typeface="Georgia"/>
                          <a:sym typeface="Georgia"/>
                        </a:rPr>
                        <a:t> the Six-Sigma process improvement methodologies to an engineering case study.</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(in class)</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a:latin typeface="Georgia"/>
                          <a:ea typeface="Georgia"/>
                          <a:cs typeface="Georgia"/>
                          <a:sym typeface="Georgia"/>
                        </a:rPr>
                        <a:t>TA 2.1</a:t>
                      </a:r>
                      <a:endParaRPr sz="1400">
                        <a:latin typeface="Georgia"/>
                        <a:ea typeface="Georgia"/>
                        <a:cs typeface="Georgia"/>
                        <a:sym typeface="Georgia"/>
                      </a:endParaRPr>
                    </a:p>
                    <a:p>
                      <a:pPr marL="0" marR="0" lvl="0" indent="0" algn="l" rtl="0">
                        <a:spcBef>
                          <a:spcPts val="0"/>
                        </a:spcBef>
                        <a:spcAft>
                          <a:spcPts val="0"/>
                        </a:spcAft>
                        <a:buNone/>
                      </a:pPr>
                      <a:r>
                        <a:rPr lang="en-GB" sz="1400">
                          <a:solidFill>
                            <a:srgbClr val="FF0000"/>
                          </a:solidFill>
                          <a:latin typeface="Georgia"/>
                          <a:ea typeface="Georgia"/>
                          <a:cs typeface="Georgia"/>
                          <a:sym typeface="Georgia"/>
                        </a:rPr>
                        <a:t>Present</a:t>
                      </a:r>
                      <a:r>
                        <a:rPr lang="en-GB" sz="1400">
                          <a:latin typeface="Georgia"/>
                          <a:ea typeface="Georgia"/>
                          <a:cs typeface="Georgia"/>
                          <a:sym typeface="Georgia"/>
                        </a:rPr>
                        <a:t> brief presentation of the key points of the Theoretical and background knowledge of six-sigma process improvement methodologies</a:t>
                      </a:r>
                      <a:endParaRPr sz="14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a:latin typeface="Georgia"/>
                          <a:ea typeface="Georgia"/>
                          <a:cs typeface="Georgia"/>
                          <a:sym typeface="Georgia"/>
                        </a:rPr>
                        <a:t>LA 2.1</a:t>
                      </a:r>
                      <a:endParaRPr sz="1400">
                        <a:latin typeface="Georgia"/>
                        <a:ea typeface="Georgia"/>
                        <a:cs typeface="Georgia"/>
                        <a:sym typeface="Georgia"/>
                      </a:endParaRPr>
                    </a:p>
                    <a:p>
                      <a:pPr marL="0" marR="0" lvl="0" indent="0" algn="l" rtl="0">
                        <a:spcBef>
                          <a:spcPts val="0"/>
                        </a:spcBef>
                        <a:spcAft>
                          <a:spcPts val="0"/>
                        </a:spcAft>
                        <a:buNone/>
                      </a:pPr>
                      <a:r>
                        <a:rPr lang="en-GB" sz="1400">
                          <a:solidFill>
                            <a:srgbClr val="FF0000"/>
                          </a:solidFill>
                          <a:latin typeface="Georgia"/>
                          <a:ea typeface="Georgia"/>
                          <a:cs typeface="Georgia"/>
                          <a:sym typeface="Georgia"/>
                        </a:rPr>
                        <a:t>Listen </a:t>
                      </a:r>
                      <a:r>
                        <a:rPr lang="en-GB" sz="1400">
                          <a:latin typeface="Georgia"/>
                          <a:ea typeface="Georgia"/>
                          <a:cs typeface="Georgia"/>
                          <a:sym typeface="Georgia"/>
                        </a:rPr>
                        <a:t>to presentations, take notes and ask questions.</a:t>
                      </a:r>
                      <a:endParaRPr sz="1400">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439" name="Google Shape;439;p11"/>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40" name="Google Shape;440;p11"/>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41" name="Google Shape;441;p11"/>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42" name="Google Shape;442;p11"/>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443" name="Google Shape;443;p11"/>
          <p:cNvSpPr/>
          <p:nvPr/>
        </p:nvSpPr>
        <p:spPr>
          <a:xfrm>
            <a:off x="3572541"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44" name="Google Shape;444;p11"/>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45" name="Google Shape;445;p11"/>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446" name="Google Shape;446;p11"/>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47" name="Google Shape;447;p11"/>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48" name="Google Shape;448;p11"/>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454" name="Google Shape;454;p1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55" name="Google Shape;455;p1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456" name="Google Shape;456;p12"/>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a:t>Supporting Materials: </a:t>
            </a:r>
            <a:endParaRPr/>
          </a:p>
          <a:p>
            <a:pPr marL="594769" lvl="1" indent="-298442" algn="l" rtl="0">
              <a:lnSpc>
                <a:spcPct val="90000"/>
              </a:lnSpc>
              <a:spcBef>
                <a:spcPts val="1067"/>
              </a:spcBef>
              <a:spcAft>
                <a:spcPts val="0"/>
              </a:spcAft>
              <a:buClr>
                <a:schemeClr val="dk1"/>
              </a:buClr>
              <a:buSzPts val="1800"/>
              <a:buChar char="–"/>
            </a:pPr>
            <a:r>
              <a:rPr lang="en-GB"/>
              <a:t>Presentation </a:t>
            </a:r>
            <a:endParaRPr/>
          </a:p>
          <a:p>
            <a:pPr marL="296326" lvl="0" indent="-296326" algn="l" rtl="0">
              <a:lnSpc>
                <a:spcPct val="90000"/>
              </a:lnSpc>
              <a:spcBef>
                <a:spcPts val="1333"/>
              </a:spcBef>
              <a:spcAft>
                <a:spcPts val="0"/>
              </a:spcAft>
              <a:buSzPts val="2100"/>
              <a:buChar char="•"/>
            </a:pPr>
            <a:r>
              <a:rPr lang="en-GB" b="1"/>
              <a:t>Supporting equipment: </a:t>
            </a:r>
            <a:r>
              <a:rPr lang="en-GB"/>
              <a:t>None</a:t>
            </a:r>
            <a:endParaRPr/>
          </a:p>
          <a:p>
            <a:pPr marL="296326" lvl="0" indent="-296326" algn="l" rtl="0">
              <a:lnSpc>
                <a:spcPct val="90000"/>
              </a:lnSpc>
              <a:spcBef>
                <a:spcPts val="1600"/>
              </a:spcBef>
              <a:spcAft>
                <a:spcPts val="0"/>
              </a:spcAft>
              <a:buSzPts val="2100"/>
              <a:buChar char="•"/>
            </a:pPr>
            <a:r>
              <a:rPr lang="en-GB" b="1"/>
              <a:t>Supporting facilities: </a:t>
            </a:r>
            <a:r>
              <a:rPr lang="en-GB"/>
              <a:t>Lecture Room</a:t>
            </a:r>
            <a:endParaRPr/>
          </a:p>
          <a:p>
            <a:pPr marL="296326" lvl="0" indent="-296326" algn="l" rtl="0">
              <a:lnSpc>
                <a:spcPct val="90000"/>
              </a:lnSpc>
              <a:spcBef>
                <a:spcPts val="1600"/>
              </a:spcBef>
              <a:spcAft>
                <a:spcPts val="0"/>
              </a:spcAft>
              <a:buSzPts val="2100"/>
              <a:buChar char="•"/>
            </a:pPr>
            <a:r>
              <a:rPr lang="en-GB" b="1"/>
              <a:t>Instructions:</a:t>
            </a:r>
            <a:endParaRPr/>
          </a:p>
          <a:p>
            <a:pPr marL="594769" lvl="1" indent="-298442" algn="l" rtl="0">
              <a:lnSpc>
                <a:spcPct val="90000"/>
              </a:lnSpc>
              <a:spcBef>
                <a:spcPts val="1067"/>
              </a:spcBef>
              <a:spcAft>
                <a:spcPts val="0"/>
              </a:spcAft>
              <a:buClr>
                <a:schemeClr val="dk1"/>
              </a:buClr>
              <a:buSzPts val="1800"/>
              <a:buChar char="–"/>
            </a:pPr>
            <a:r>
              <a:rPr lang="en-GB"/>
              <a:t>Lecturer provides a brief summary of Six Sigma principles, emphasizing key points..</a:t>
            </a:r>
            <a:endParaRPr/>
          </a:p>
          <a:p>
            <a:pPr marL="296326" lvl="0" indent="-160880" algn="l" rtl="0">
              <a:lnSpc>
                <a:spcPct val="90000"/>
              </a:lnSpc>
              <a:spcBef>
                <a:spcPts val="1333"/>
              </a:spcBef>
              <a:spcAft>
                <a:spcPts val="0"/>
              </a:spcAft>
              <a:buSzPts val="2133"/>
              <a:buNone/>
            </a:pPr>
            <a:endParaRPr/>
          </a:p>
        </p:txBody>
      </p:sp>
      <p:sp>
        <p:nvSpPr>
          <p:cNvPr id="457" name="Google Shape;457;p12"/>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58" name="Google Shape;458;p12"/>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59" name="Google Shape;459;p12"/>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60" name="Google Shape;460;p12"/>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461" name="Google Shape;461;p12"/>
          <p:cNvSpPr/>
          <p:nvPr/>
        </p:nvSpPr>
        <p:spPr>
          <a:xfrm>
            <a:off x="3572541"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62" name="Google Shape;462;p12"/>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63" name="Google Shape;463;p12"/>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464" name="Google Shape;464;p12"/>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65" name="Google Shape;465;p12"/>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66" name="Google Shape;466;p12"/>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1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2 - Materials</a:t>
            </a:r>
            <a:endParaRPr/>
          </a:p>
        </p:txBody>
      </p:sp>
      <p:sp>
        <p:nvSpPr>
          <p:cNvPr id="472" name="Google Shape;472;p1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73" name="Google Shape;473;p1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pic>
        <p:nvPicPr>
          <p:cNvPr id="474" name="Google Shape;474;p13"/>
          <p:cNvPicPr preferRelativeResize="0">
            <a:picLocks noGrp="1"/>
          </p:cNvPicPr>
          <p:nvPr>
            <p:ph type="body" idx="1"/>
          </p:nvPr>
        </p:nvPicPr>
        <p:blipFill rotWithShape="1">
          <a:blip r:embed="rId3">
            <a:alphaModFix/>
          </a:blip>
          <a:srcRect/>
          <a:stretch/>
        </p:blipFill>
        <p:spPr>
          <a:xfrm>
            <a:off x="2485205" y="1654298"/>
            <a:ext cx="7940728" cy="4473328"/>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480" name="Google Shape;480;p1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81" name="Google Shape;481;p1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a:p>
        </p:txBody>
      </p:sp>
      <p:graphicFrame>
        <p:nvGraphicFramePr>
          <p:cNvPr id="482" name="Google Shape;482;p14"/>
          <p:cNvGraphicFramePr/>
          <p:nvPr/>
        </p:nvGraphicFramePr>
        <p:xfrm>
          <a:off x="627320" y="2763675"/>
          <a:ext cx="3000000" cy="3000000"/>
        </p:xfrm>
        <a:graphic>
          <a:graphicData uri="http://schemas.openxmlformats.org/drawingml/2006/table">
            <a:tbl>
              <a:tblPr bandRow="1">
                <a:noFill/>
                <a:tableStyleId>{BD1DD3E2-E265-4563-A15B-B729A06EE625}</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400">
                          <a:latin typeface="Georgia"/>
                          <a:ea typeface="Georgia"/>
                          <a:cs typeface="Georgia"/>
                          <a:sym typeface="Georgia"/>
                        </a:rPr>
                        <a:t>ILO 2</a:t>
                      </a:r>
                      <a:endParaRPr sz="1400">
                        <a:latin typeface="Georgia"/>
                        <a:ea typeface="Georgia"/>
                        <a:cs typeface="Georgia"/>
                        <a:sym typeface="Georgia"/>
                      </a:endParaRPr>
                    </a:p>
                    <a:p>
                      <a:pPr marL="0" marR="0" lvl="0" indent="0" algn="l" rtl="0">
                        <a:spcBef>
                          <a:spcPts val="0"/>
                        </a:spcBef>
                        <a:spcAft>
                          <a:spcPts val="0"/>
                        </a:spcAft>
                        <a:buNone/>
                      </a:pPr>
                      <a:r>
                        <a:rPr lang="en-GB" sz="1400">
                          <a:solidFill>
                            <a:srgbClr val="FF0000"/>
                          </a:solidFill>
                          <a:latin typeface="Georgia"/>
                          <a:ea typeface="Georgia"/>
                          <a:cs typeface="Georgia"/>
                          <a:sym typeface="Georgia"/>
                        </a:rPr>
                        <a:t>Apply</a:t>
                      </a:r>
                      <a:r>
                        <a:rPr lang="en-GB" sz="1400">
                          <a:latin typeface="Georgia"/>
                          <a:ea typeface="Georgia"/>
                          <a:cs typeface="Georgia"/>
                          <a:sym typeface="Georgia"/>
                        </a:rPr>
                        <a:t> the Six-Sigma process improvement methodologies to an engineering case study.</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(in class)</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a:latin typeface="Georgia"/>
                          <a:ea typeface="Georgia"/>
                          <a:cs typeface="Georgia"/>
                          <a:sym typeface="Georgia"/>
                        </a:rPr>
                        <a:t>TA 2.2</a:t>
                      </a:r>
                      <a:endParaRPr sz="1400">
                        <a:latin typeface="Georgia"/>
                        <a:ea typeface="Georgia"/>
                        <a:cs typeface="Georgia"/>
                        <a:sym typeface="Georgia"/>
                      </a:endParaRPr>
                    </a:p>
                    <a:p>
                      <a:pPr marL="0" marR="0" lvl="0" indent="0" algn="l" rtl="0">
                        <a:spcBef>
                          <a:spcPts val="0"/>
                        </a:spcBef>
                        <a:spcAft>
                          <a:spcPts val="0"/>
                        </a:spcAft>
                        <a:buNone/>
                      </a:pPr>
                      <a:r>
                        <a:rPr lang="en-GB" sz="1400">
                          <a:solidFill>
                            <a:srgbClr val="FF0000"/>
                          </a:solidFill>
                          <a:latin typeface="Georgia"/>
                          <a:ea typeface="Georgia"/>
                          <a:cs typeface="Georgia"/>
                          <a:sym typeface="Georgia"/>
                        </a:rPr>
                        <a:t>Make (Introduce) </a:t>
                      </a:r>
                      <a:r>
                        <a:rPr lang="en-GB" sz="1400">
                          <a:latin typeface="Georgia"/>
                          <a:ea typeface="Georgia"/>
                          <a:cs typeface="Georgia"/>
                          <a:sym typeface="Georgia"/>
                        </a:rPr>
                        <a:t>group exercise to apply six-sigma process improvement methodologies to an engineering case study.</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TA 2.3 </a:t>
                      </a:r>
                      <a:r>
                        <a:rPr lang="en-GB" sz="1400">
                          <a:solidFill>
                            <a:srgbClr val="FF0000"/>
                          </a:solidFill>
                          <a:latin typeface="Georgia"/>
                          <a:ea typeface="Georgia"/>
                          <a:cs typeface="Georgia"/>
                          <a:sym typeface="Georgia"/>
                        </a:rPr>
                        <a:t>Support</a:t>
                      </a:r>
                      <a:r>
                        <a:rPr lang="en-GB" sz="1400">
                          <a:latin typeface="Georgia"/>
                          <a:ea typeface="Georgia"/>
                          <a:cs typeface="Georgia"/>
                          <a:sym typeface="Georgia"/>
                        </a:rPr>
                        <a:t> the students during their work with applying.</a:t>
                      </a:r>
                      <a:endParaRPr sz="14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a:latin typeface="Georgia"/>
                          <a:ea typeface="Georgia"/>
                          <a:cs typeface="Georgia"/>
                          <a:sym typeface="Georgia"/>
                        </a:rPr>
                        <a:t>LA 2.2</a:t>
                      </a:r>
                      <a:endParaRPr sz="1400">
                        <a:latin typeface="Georgia"/>
                        <a:ea typeface="Georgia"/>
                        <a:cs typeface="Georgia"/>
                        <a:sym typeface="Georgia"/>
                      </a:endParaRPr>
                    </a:p>
                    <a:p>
                      <a:pPr marL="0" marR="0" lvl="0" indent="0" algn="l" rtl="0">
                        <a:spcBef>
                          <a:spcPts val="0"/>
                        </a:spcBef>
                        <a:spcAft>
                          <a:spcPts val="0"/>
                        </a:spcAft>
                        <a:buNone/>
                      </a:pPr>
                      <a:r>
                        <a:rPr lang="en-GB" sz="1400">
                          <a:solidFill>
                            <a:srgbClr val="FF0000"/>
                          </a:solidFill>
                          <a:latin typeface="Georgia"/>
                          <a:ea typeface="Georgia"/>
                          <a:cs typeface="Georgia"/>
                          <a:sym typeface="Georgia"/>
                        </a:rPr>
                        <a:t>Practice (solve)</a:t>
                      </a:r>
                      <a:r>
                        <a:rPr lang="en-GB" sz="1400">
                          <a:latin typeface="Georgia"/>
                          <a:ea typeface="Georgia"/>
                          <a:cs typeface="Georgia"/>
                          <a:sym typeface="Georgia"/>
                        </a:rPr>
                        <a:t> in groups with the support of tutor to solve case study</a:t>
                      </a:r>
                      <a:endParaRPr sz="1400">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483" name="Google Shape;483;p14"/>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84" name="Google Shape;484;p14"/>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85" name="Google Shape;485;p14"/>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86" name="Google Shape;486;p14"/>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487" name="Google Shape;487;p14"/>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88" name="Google Shape;488;p14"/>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89" name="Google Shape;489;p14"/>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490" name="Google Shape;490;p14"/>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91" name="Google Shape;491;p14"/>
          <p:cNvSpPr/>
          <p:nvPr/>
        </p:nvSpPr>
        <p:spPr>
          <a:xfrm>
            <a:off x="6217139" y="1720757"/>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92" name="Google Shape;492;p14"/>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3</a:t>
            </a:r>
            <a:endParaRPr/>
          </a:p>
        </p:txBody>
      </p:sp>
      <p:sp>
        <p:nvSpPr>
          <p:cNvPr id="498" name="Google Shape;498;p1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99" name="Google Shape;499;p1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500" name="Google Shape;500;p15"/>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a:t>Supporting Materials: </a:t>
            </a:r>
            <a:endParaRPr/>
          </a:p>
          <a:p>
            <a:pPr marL="594769" lvl="1" indent="-298442" algn="l" rtl="0">
              <a:lnSpc>
                <a:spcPct val="90000"/>
              </a:lnSpc>
              <a:spcBef>
                <a:spcPts val="1067"/>
              </a:spcBef>
              <a:spcAft>
                <a:spcPts val="0"/>
              </a:spcAft>
              <a:buClr>
                <a:schemeClr val="dk1"/>
              </a:buClr>
              <a:buSzPts val="1800"/>
              <a:buChar char="–"/>
            </a:pPr>
            <a:r>
              <a:rPr lang="en-GB"/>
              <a:t>Case Study Templates</a:t>
            </a:r>
            <a:endParaRPr/>
          </a:p>
          <a:p>
            <a:pPr marL="594769" lvl="1" indent="-298442" algn="l" rtl="0">
              <a:lnSpc>
                <a:spcPct val="90000"/>
              </a:lnSpc>
              <a:spcBef>
                <a:spcPts val="800"/>
              </a:spcBef>
              <a:spcAft>
                <a:spcPts val="0"/>
              </a:spcAft>
              <a:buClr>
                <a:schemeClr val="dk1"/>
              </a:buClr>
              <a:buSzPts val="1800"/>
              <a:buChar char="–"/>
            </a:pPr>
            <a:r>
              <a:rPr lang="en-GB"/>
              <a:t>Workshop Instructions </a:t>
            </a:r>
            <a:endParaRPr/>
          </a:p>
          <a:p>
            <a:pPr marL="296326" lvl="0" indent="-296326" algn="l" rtl="0">
              <a:lnSpc>
                <a:spcPct val="90000"/>
              </a:lnSpc>
              <a:spcBef>
                <a:spcPts val="1333"/>
              </a:spcBef>
              <a:spcAft>
                <a:spcPts val="0"/>
              </a:spcAft>
              <a:buSzPts val="2100"/>
              <a:buChar char="•"/>
            </a:pPr>
            <a:r>
              <a:rPr lang="en-GB" b="1"/>
              <a:t>Supporting equipment: </a:t>
            </a:r>
            <a:r>
              <a:rPr lang="en-GB"/>
              <a:t>None</a:t>
            </a:r>
            <a:endParaRPr/>
          </a:p>
          <a:p>
            <a:pPr marL="296326" lvl="0" indent="-296326" algn="l" rtl="0">
              <a:lnSpc>
                <a:spcPct val="90000"/>
              </a:lnSpc>
              <a:spcBef>
                <a:spcPts val="1600"/>
              </a:spcBef>
              <a:spcAft>
                <a:spcPts val="0"/>
              </a:spcAft>
              <a:buSzPts val="2100"/>
              <a:buChar char="•"/>
            </a:pPr>
            <a:r>
              <a:rPr lang="en-GB" b="1"/>
              <a:t>Supporting facilities: </a:t>
            </a:r>
            <a:r>
              <a:rPr lang="en-GB"/>
              <a:t>Lecture Room </a:t>
            </a:r>
            <a:endParaRPr/>
          </a:p>
          <a:p>
            <a:pPr marL="296326" lvl="0" indent="-296326" algn="l" rtl="0">
              <a:lnSpc>
                <a:spcPct val="90000"/>
              </a:lnSpc>
              <a:spcBef>
                <a:spcPts val="1600"/>
              </a:spcBef>
              <a:spcAft>
                <a:spcPts val="0"/>
              </a:spcAft>
              <a:buSzPts val="2100"/>
              <a:buChar char="•"/>
            </a:pPr>
            <a:r>
              <a:rPr lang="en-GB" b="1"/>
              <a:t>Instructions:</a:t>
            </a:r>
            <a:endParaRPr/>
          </a:p>
          <a:p>
            <a:pPr marL="594769" lvl="1" indent="-298442" algn="l" rtl="0">
              <a:lnSpc>
                <a:spcPct val="90000"/>
              </a:lnSpc>
              <a:spcBef>
                <a:spcPts val="1067"/>
              </a:spcBef>
              <a:spcAft>
                <a:spcPts val="0"/>
              </a:spcAft>
              <a:buClr>
                <a:schemeClr val="dk1"/>
              </a:buClr>
              <a:buSzPts val="1800"/>
              <a:buChar char="–"/>
            </a:pPr>
            <a:r>
              <a:rPr lang="en-GB"/>
              <a:t>Students will form groups of 4.</a:t>
            </a:r>
            <a:endParaRPr/>
          </a:p>
          <a:p>
            <a:pPr marL="594769" lvl="1" indent="-298442" algn="l" rtl="0">
              <a:lnSpc>
                <a:spcPct val="90000"/>
              </a:lnSpc>
              <a:spcBef>
                <a:spcPts val="800"/>
              </a:spcBef>
              <a:spcAft>
                <a:spcPts val="0"/>
              </a:spcAft>
              <a:buClr>
                <a:schemeClr val="dk1"/>
              </a:buClr>
              <a:buSzPts val="1800"/>
              <a:buChar char="–"/>
            </a:pPr>
            <a:r>
              <a:rPr lang="en-GB"/>
              <a:t>Each group will receive a case study to work on.</a:t>
            </a:r>
            <a:endParaRPr/>
          </a:p>
          <a:p>
            <a:pPr marL="594769" lvl="1" indent="-298442" algn="l" rtl="0">
              <a:lnSpc>
                <a:spcPct val="90000"/>
              </a:lnSpc>
              <a:spcBef>
                <a:spcPts val="800"/>
              </a:spcBef>
              <a:spcAft>
                <a:spcPts val="0"/>
              </a:spcAft>
              <a:buClr>
                <a:schemeClr val="dk1"/>
              </a:buClr>
              <a:buSzPts val="1800"/>
              <a:buChar char="–"/>
            </a:pPr>
            <a:r>
              <a:rPr lang="en-GB"/>
              <a:t>Duration: 1 hour and 15 minutes.</a:t>
            </a:r>
            <a:endParaRPr/>
          </a:p>
          <a:p>
            <a:pPr marL="296326" lvl="0" indent="-160880" algn="l" rtl="0">
              <a:lnSpc>
                <a:spcPct val="90000"/>
              </a:lnSpc>
              <a:spcBef>
                <a:spcPts val="1333"/>
              </a:spcBef>
              <a:spcAft>
                <a:spcPts val="0"/>
              </a:spcAft>
              <a:buSzPts val="2133"/>
              <a:buNone/>
            </a:pPr>
            <a:endParaRPr/>
          </a:p>
        </p:txBody>
      </p:sp>
      <p:sp>
        <p:nvSpPr>
          <p:cNvPr id="501" name="Google Shape;501;p15"/>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02" name="Google Shape;502;p15"/>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03" name="Google Shape;503;p15"/>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04" name="Google Shape;504;p15"/>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505" name="Google Shape;505;p15"/>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06" name="Google Shape;506;p15"/>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07" name="Google Shape;507;p15"/>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508" name="Google Shape;508;p15"/>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509" name="Google Shape;509;p15"/>
          <p:cNvSpPr/>
          <p:nvPr/>
        </p:nvSpPr>
        <p:spPr>
          <a:xfrm>
            <a:off x="6217139" y="1720757"/>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510" name="Google Shape;510;p15"/>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Workshop Instructions</a:t>
            </a:r>
            <a:endParaRPr/>
          </a:p>
        </p:txBody>
      </p:sp>
      <p:sp>
        <p:nvSpPr>
          <p:cNvPr id="516" name="Google Shape;516;p16"/>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17" name="Google Shape;517;p16"/>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518" name="Google Shape;518;p16"/>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7000"/>
              </a:lnSpc>
              <a:spcBef>
                <a:spcPts val="0"/>
              </a:spcBef>
              <a:spcAft>
                <a:spcPts val="0"/>
              </a:spcAft>
              <a:buSzPts val="2000"/>
              <a:buFont typeface="Arial"/>
              <a:buAutoNum type="arabicPeriod"/>
            </a:pPr>
            <a:r>
              <a:rPr lang="en-GB" sz="2000" b="1">
                <a:latin typeface="Calibri"/>
                <a:ea typeface="Calibri"/>
                <a:cs typeface="Calibri"/>
                <a:sym typeface="Calibri"/>
              </a:rPr>
              <a:t>Read the Provided Case Study:</a:t>
            </a:r>
            <a:endParaRPr sz="1800">
              <a:latin typeface="Calibri"/>
              <a:ea typeface="Calibri"/>
              <a:cs typeface="Calibri"/>
              <a:sym typeface="Calibri"/>
            </a:endParaRPr>
          </a:p>
          <a:p>
            <a:pPr marL="742950" lvl="1" indent="-285750" algn="just" rtl="0">
              <a:lnSpc>
                <a:spcPct val="107000"/>
              </a:lnSpc>
              <a:spcBef>
                <a:spcPts val="1600"/>
              </a:spcBef>
              <a:spcAft>
                <a:spcPts val="0"/>
              </a:spcAft>
              <a:buClr>
                <a:schemeClr val="dk1"/>
              </a:buClr>
              <a:buSzPts val="1000"/>
              <a:buFont typeface="Courier New"/>
              <a:buChar char="o"/>
            </a:pPr>
            <a:r>
              <a:rPr lang="en-GB" sz="2000">
                <a:latin typeface="Calibri"/>
                <a:ea typeface="Calibri"/>
                <a:cs typeface="Calibri"/>
                <a:sym typeface="Calibri"/>
              </a:rPr>
              <a:t>Thoroughly understand the context and requirements of the case study.</a:t>
            </a:r>
            <a:endParaRPr sz="1800">
              <a:latin typeface="Calibri"/>
              <a:ea typeface="Calibri"/>
              <a:cs typeface="Calibri"/>
              <a:sym typeface="Calibri"/>
            </a:endParaRPr>
          </a:p>
          <a:p>
            <a:pPr marL="342900" lvl="0" indent="-342900" algn="just" rtl="0">
              <a:lnSpc>
                <a:spcPct val="107000"/>
              </a:lnSpc>
              <a:spcBef>
                <a:spcPts val="2133"/>
              </a:spcBef>
              <a:spcAft>
                <a:spcPts val="0"/>
              </a:spcAft>
              <a:buSzPts val="2000"/>
              <a:buFont typeface="Arial"/>
              <a:buAutoNum type="arabicPeriod"/>
            </a:pPr>
            <a:r>
              <a:rPr lang="en-GB" sz="2000" b="1">
                <a:latin typeface="Calibri"/>
                <a:ea typeface="Calibri"/>
                <a:cs typeface="Calibri"/>
                <a:sym typeface="Calibri"/>
              </a:rPr>
              <a:t>Identify the Appropriate Six Sigma Methodology:</a:t>
            </a:r>
            <a:endParaRPr sz="1800">
              <a:latin typeface="Calibri"/>
              <a:ea typeface="Calibri"/>
              <a:cs typeface="Calibri"/>
              <a:sym typeface="Calibri"/>
            </a:endParaRPr>
          </a:p>
          <a:p>
            <a:pPr marL="742950" lvl="1" indent="-285750" algn="just" rtl="0">
              <a:lnSpc>
                <a:spcPct val="107000"/>
              </a:lnSpc>
              <a:spcBef>
                <a:spcPts val="1600"/>
              </a:spcBef>
              <a:spcAft>
                <a:spcPts val="0"/>
              </a:spcAft>
              <a:buClr>
                <a:schemeClr val="dk1"/>
              </a:buClr>
              <a:buSzPts val="1000"/>
              <a:buFont typeface="Courier New"/>
              <a:buChar char="o"/>
            </a:pPr>
            <a:r>
              <a:rPr lang="en-GB" sz="2000">
                <a:latin typeface="Calibri"/>
                <a:ea typeface="Calibri"/>
                <a:cs typeface="Calibri"/>
                <a:sym typeface="Calibri"/>
              </a:rPr>
              <a:t>Determine which Six Sigma methodology (DMAIC, DMADV, etc.) is most suitable for the case.</a:t>
            </a:r>
            <a:endParaRPr sz="1800">
              <a:latin typeface="Calibri"/>
              <a:ea typeface="Calibri"/>
              <a:cs typeface="Calibri"/>
              <a:sym typeface="Calibri"/>
            </a:endParaRPr>
          </a:p>
          <a:p>
            <a:pPr marL="342900" lvl="0" indent="-342900" algn="just" rtl="0">
              <a:lnSpc>
                <a:spcPct val="107000"/>
              </a:lnSpc>
              <a:spcBef>
                <a:spcPts val="2133"/>
              </a:spcBef>
              <a:spcAft>
                <a:spcPts val="0"/>
              </a:spcAft>
              <a:buSzPts val="2000"/>
              <a:buFont typeface="Arial"/>
              <a:buAutoNum type="arabicPeriod"/>
            </a:pPr>
            <a:r>
              <a:rPr lang="en-GB" sz="2000" b="1">
                <a:latin typeface="Calibri"/>
                <a:ea typeface="Calibri"/>
                <a:cs typeface="Calibri"/>
                <a:sym typeface="Calibri"/>
              </a:rPr>
              <a:t>Apply the Selected Methodology:</a:t>
            </a:r>
            <a:endParaRPr sz="1800">
              <a:latin typeface="Calibri"/>
              <a:ea typeface="Calibri"/>
              <a:cs typeface="Calibri"/>
              <a:sym typeface="Calibri"/>
            </a:endParaRPr>
          </a:p>
          <a:p>
            <a:pPr marL="742950" lvl="1" indent="-285750" algn="just" rtl="0">
              <a:lnSpc>
                <a:spcPct val="107000"/>
              </a:lnSpc>
              <a:spcBef>
                <a:spcPts val="1600"/>
              </a:spcBef>
              <a:spcAft>
                <a:spcPts val="0"/>
              </a:spcAft>
              <a:buClr>
                <a:schemeClr val="dk1"/>
              </a:buClr>
              <a:buSzPts val="1000"/>
              <a:buFont typeface="Courier New"/>
              <a:buChar char="o"/>
            </a:pPr>
            <a:r>
              <a:rPr lang="en-GB" sz="2000">
                <a:latin typeface="Calibri"/>
                <a:ea typeface="Calibri"/>
                <a:cs typeface="Calibri"/>
                <a:sym typeface="Calibri"/>
              </a:rPr>
              <a:t>Follow the steps of the chosen Six Sigma methodology to address the case study.</a:t>
            </a:r>
            <a:endParaRPr sz="1800">
              <a:latin typeface="Calibri"/>
              <a:ea typeface="Calibri"/>
              <a:cs typeface="Calibri"/>
              <a:sym typeface="Calibri"/>
            </a:endParaRPr>
          </a:p>
          <a:p>
            <a:pPr marL="342900" lvl="0" indent="-342900" algn="just" rtl="0">
              <a:lnSpc>
                <a:spcPct val="107000"/>
              </a:lnSpc>
              <a:spcBef>
                <a:spcPts val="2133"/>
              </a:spcBef>
              <a:spcAft>
                <a:spcPts val="0"/>
              </a:spcAft>
              <a:buSzPts val="2000"/>
              <a:buFont typeface="Arial"/>
              <a:buAutoNum type="arabicPeriod"/>
            </a:pPr>
            <a:r>
              <a:rPr lang="en-GB" sz="2000" b="1">
                <a:latin typeface="Calibri"/>
                <a:ea typeface="Calibri"/>
                <a:cs typeface="Calibri"/>
                <a:sym typeface="Calibri"/>
              </a:rPr>
              <a:t>Develop a Plan:</a:t>
            </a:r>
            <a:endParaRPr sz="1800">
              <a:latin typeface="Calibri"/>
              <a:ea typeface="Calibri"/>
              <a:cs typeface="Calibri"/>
              <a:sym typeface="Calibri"/>
            </a:endParaRPr>
          </a:p>
          <a:p>
            <a:pPr marL="742950" lvl="1" indent="-285750" algn="just" rtl="0">
              <a:lnSpc>
                <a:spcPct val="107000"/>
              </a:lnSpc>
              <a:spcBef>
                <a:spcPts val="1600"/>
              </a:spcBef>
              <a:spcAft>
                <a:spcPts val="0"/>
              </a:spcAft>
              <a:buClr>
                <a:schemeClr val="dk1"/>
              </a:buClr>
              <a:buSzPts val="1000"/>
              <a:buFont typeface="Courier New"/>
              <a:buChar char="o"/>
            </a:pPr>
            <a:r>
              <a:rPr lang="en-GB" sz="2000">
                <a:latin typeface="Calibri"/>
                <a:ea typeface="Calibri"/>
                <a:cs typeface="Calibri"/>
                <a:sym typeface="Calibri"/>
              </a:rPr>
              <a:t>Create a short presentation summarizing your approach, findings, and proposed solutions.</a:t>
            </a:r>
            <a:endParaRPr sz="1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7"/>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3 - Materials</a:t>
            </a:r>
            <a:endParaRPr/>
          </a:p>
        </p:txBody>
      </p:sp>
      <p:sp>
        <p:nvSpPr>
          <p:cNvPr id="524" name="Google Shape;524;p17"/>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25" name="Google Shape;525;p17"/>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17</a:t>
            </a:fld>
            <a:endParaRPr/>
          </a:p>
        </p:txBody>
      </p:sp>
      <p:pic>
        <p:nvPicPr>
          <p:cNvPr id="526" name="Google Shape;526;p17"/>
          <p:cNvPicPr preferRelativeResize="0">
            <a:picLocks noGrp="1"/>
          </p:cNvPicPr>
          <p:nvPr>
            <p:ph type="body" idx="1"/>
          </p:nvPr>
        </p:nvPicPr>
        <p:blipFill rotWithShape="1">
          <a:blip r:embed="rId3">
            <a:alphaModFix/>
          </a:blip>
          <a:srcRect/>
          <a:stretch/>
        </p:blipFill>
        <p:spPr>
          <a:xfrm>
            <a:off x="3742245" y="1482725"/>
            <a:ext cx="5426648" cy="4816475"/>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4</a:t>
            </a:r>
            <a:endParaRPr/>
          </a:p>
        </p:txBody>
      </p:sp>
      <p:sp>
        <p:nvSpPr>
          <p:cNvPr id="532" name="Google Shape;532;p18"/>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33" name="Google Shape;533;p1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18</a:t>
            </a:fld>
            <a:endParaRPr/>
          </a:p>
        </p:txBody>
      </p:sp>
      <p:graphicFrame>
        <p:nvGraphicFramePr>
          <p:cNvPr id="534" name="Google Shape;534;p18"/>
          <p:cNvGraphicFramePr/>
          <p:nvPr/>
        </p:nvGraphicFramePr>
        <p:xfrm>
          <a:off x="627320" y="2763675"/>
          <a:ext cx="3000000" cy="3000000"/>
        </p:xfrm>
        <a:graphic>
          <a:graphicData uri="http://schemas.openxmlformats.org/drawingml/2006/table">
            <a:tbl>
              <a:tblPr bandRow="1">
                <a:noFill/>
                <a:tableStyleId>{BD1DD3E2-E265-4563-A15B-B729A06EE625}</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400">
                          <a:latin typeface="Georgia"/>
                          <a:ea typeface="Georgia"/>
                          <a:cs typeface="Georgia"/>
                          <a:sym typeface="Georgia"/>
                        </a:rPr>
                        <a:t>ILO 3</a:t>
                      </a:r>
                      <a:endParaRPr sz="1400">
                        <a:latin typeface="Georgia"/>
                        <a:ea typeface="Georgia"/>
                        <a:cs typeface="Georgia"/>
                        <a:sym typeface="Georgia"/>
                      </a:endParaRPr>
                    </a:p>
                    <a:p>
                      <a:pPr marL="0" marR="0" lvl="0" indent="0" algn="l" rtl="0">
                        <a:spcBef>
                          <a:spcPts val="0"/>
                        </a:spcBef>
                        <a:spcAft>
                          <a:spcPts val="0"/>
                        </a:spcAft>
                        <a:buNone/>
                      </a:pPr>
                      <a:r>
                        <a:rPr lang="en-GB" sz="1400">
                          <a:solidFill>
                            <a:srgbClr val="FF0000"/>
                          </a:solidFill>
                          <a:latin typeface="Georgia"/>
                          <a:ea typeface="Georgia"/>
                          <a:cs typeface="Georgia"/>
                          <a:sym typeface="Georgia"/>
                        </a:rPr>
                        <a:t>Present and defend</a:t>
                      </a:r>
                      <a:r>
                        <a:rPr lang="en-GB" sz="1400">
                          <a:latin typeface="Georgia"/>
                          <a:ea typeface="Georgia"/>
                          <a:cs typeface="Georgia"/>
                          <a:sym typeface="Georgia"/>
                        </a:rPr>
                        <a:t> the findings which will be discussed in class and </a:t>
                      </a:r>
                      <a:r>
                        <a:rPr lang="en-GB" sz="1400">
                          <a:solidFill>
                            <a:srgbClr val="FF0000"/>
                          </a:solidFill>
                          <a:latin typeface="Georgia"/>
                          <a:ea typeface="Georgia"/>
                          <a:cs typeface="Georgia"/>
                          <a:sym typeface="Georgia"/>
                        </a:rPr>
                        <a:t>criticize</a:t>
                      </a:r>
                      <a:r>
                        <a:rPr lang="en-GB" sz="1400">
                          <a:latin typeface="Georgia"/>
                          <a:ea typeface="Georgia"/>
                          <a:cs typeface="Georgia"/>
                          <a:sym typeface="Georgia"/>
                        </a:rPr>
                        <a:t> the other group’s findings.</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a:latin typeface="Georgia"/>
                          <a:ea typeface="Georgia"/>
                          <a:cs typeface="Georgia"/>
                          <a:sym typeface="Georgia"/>
                        </a:rPr>
                        <a:t>TA 3.1</a:t>
                      </a:r>
                      <a:endParaRPr sz="1400">
                        <a:latin typeface="Georgia"/>
                        <a:ea typeface="Georgia"/>
                        <a:cs typeface="Georgia"/>
                        <a:sym typeface="Georgia"/>
                      </a:endParaRPr>
                    </a:p>
                    <a:p>
                      <a:pPr marL="0" marR="0" lvl="0" indent="0" algn="l" rtl="0">
                        <a:spcBef>
                          <a:spcPts val="0"/>
                        </a:spcBef>
                        <a:spcAft>
                          <a:spcPts val="0"/>
                        </a:spcAft>
                        <a:buNone/>
                      </a:pPr>
                      <a:r>
                        <a:rPr lang="en-GB" sz="1400">
                          <a:solidFill>
                            <a:srgbClr val="FF0000"/>
                          </a:solidFill>
                          <a:latin typeface="Georgia"/>
                          <a:ea typeface="Georgia"/>
                          <a:cs typeface="Georgia"/>
                          <a:sym typeface="Georgia"/>
                        </a:rPr>
                        <a:t>Organize</a:t>
                      </a:r>
                      <a:r>
                        <a:rPr lang="en-GB" sz="1400">
                          <a:latin typeface="Georgia"/>
                          <a:ea typeface="Georgia"/>
                          <a:cs typeface="Georgia"/>
                          <a:sym typeface="Georgia"/>
                        </a:rPr>
                        <a:t> groups to present findings. </a:t>
                      </a:r>
                      <a:r>
                        <a:rPr lang="en-GB" sz="1400">
                          <a:solidFill>
                            <a:srgbClr val="FF0000"/>
                          </a:solidFill>
                          <a:latin typeface="Georgia"/>
                          <a:ea typeface="Georgia"/>
                          <a:cs typeface="Georgia"/>
                          <a:sym typeface="Georgia"/>
                        </a:rPr>
                        <a:t>Question and stimulate</a:t>
                      </a:r>
                      <a:r>
                        <a:rPr lang="en-GB" sz="1400">
                          <a:latin typeface="Georgia"/>
                          <a:ea typeface="Georgia"/>
                          <a:cs typeface="Georgia"/>
                          <a:sym typeface="Georgia"/>
                        </a:rPr>
                        <a:t> reflection to the students.</a:t>
                      </a:r>
                      <a:endParaRPr sz="14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a:latin typeface="Georgia"/>
                          <a:ea typeface="Georgia"/>
                          <a:cs typeface="Georgia"/>
                          <a:sym typeface="Georgia"/>
                        </a:rPr>
                        <a:t>LA 3.1</a:t>
                      </a:r>
                      <a:endParaRPr sz="1400">
                        <a:latin typeface="Georgia"/>
                        <a:ea typeface="Georgia"/>
                        <a:cs typeface="Georgia"/>
                        <a:sym typeface="Georgia"/>
                      </a:endParaRPr>
                    </a:p>
                    <a:p>
                      <a:pPr marL="0" marR="0" lvl="0" indent="0" algn="l" rtl="0">
                        <a:spcBef>
                          <a:spcPts val="0"/>
                        </a:spcBef>
                        <a:spcAft>
                          <a:spcPts val="0"/>
                        </a:spcAft>
                        <a:buNone/>
                      </a:pPr>
                      <a:r>
                        <a:rPr lang="en-GB" sz="1400">
                          <a:solidFill>
                            <a:srgbClr val="FF0000"/>
                          </a:solidFill>
                          <a:latin typeface="Georgia"/>
                          <a:ea typeface="Georgia"/>
                          <a:cs typeface="Georgia"/>
                          <a:sym typeface="Georgia"/>
                        </a:rPr>
                        <a:t>Present </a:t>
                      </a:r>
                      <a:r>
                        <a:rPr lang="en-GB" sz="1400">
                          <a:latin typeface="Georgia"/>
                          <a:ea typeface="Georgia"/>
                          <a:cs typeface="Georgia"/>
                          <a:sym typeface="Georgia"/>
                        </a:rPr>
                        <a:t>in groups the finding.</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 </a:t>
                      </a:r>
                      <a:endParaRPr sz="1400">
                        <a:latin typeface="Georgia"/>
                        <a:ea typeface="Georgia"/>
                        <a:cs typeface="Georgia"/>
                        <a:sym typeface="Georgia"/>
                      </a:endParaRPr>
                    </a:p>
                    <a:p>
                      <a:pPr marL="0" marR="0" lvl="0" indent="0" algn="l" rtl="0">
                        <a:spcBef>
                          <a:spcPts val="0"/>
                        </a:spcBef>
                        <a:spcAft>
                          <a:spcPts val="0"/>
                        </a:spcAft>
                        <a:buNone/>
                      </a:pPr>
                      <a:r>
                        <a:rPr lang="en-GB" sz="1400">
                          <a:latin typeface="Georgia"/>
                          <a:ea typeface="Georgia"/>
                          <a:cs typeface="Georgia"/>
                          <a:sym typeface="Georgia"/>
                        </a:rPr>
                        <a:t>LA 3.2</a:t>
                      </a:r>
                      <a:endParaRPr sz="1400">
                        <a:latin typeface="Georgia"/>
                        <a:ea typeface="Georgia"/>
                        <a:cs typeface="Georgia"/>
                        <a:sym typeface="Georgia"/>
                      </a:endParaRPr>
                    </a:p>
                    <a:p>
                      <a:pPr marL="0" marR="0" lvl="0" indent="0" algn="l" rtl="0">
                        <a:spcBef>
                          <a:spcPts val="0"/>
                        </a:spcBef>
                        <a:spcAft>
                          <a:spcPts val="0"/>
                        </a:spcAft>
                        <a:buNone/>
                      </a:pPr>
                      <a:r>
                        <a:rPr lang="en-GB" sz="1400">
                          <a:solidFill>
                            <a:srgbClr val="FF0000"/>
                          </a:solidFill>
                          <a:latin typeface="Georgia"/>
                          <a:ea typeface="Georgia"/>
                          <a:cs typeface="Georgia"/>
                          <a:sym typeface="Georgia"/>
                        </a:rPr>
                        <a:t>Discuss</a:t>
                      </a:r>
                      <a:r>
                        <a:rPr lang="en-GB" sz="1400">
                          <a:latin typeface="Georgia"/>
                          <a:ea typeface="Georgia"/>
                          <a:cs typeface="Georgia"/>
                          <a:sym typeface="Georgia"/>
                        </a:rPr>
                        <a:t> group finding and class and </a:t>
                      </a:r>
                      <a:r>
                        <a:rPr lang="en-GB" sz="1400">
                          <a:solidFill>
                            <a:srgbClr val="FF0000"/>
                          </a:solidFill>
                          <a:latin typeface="Georgia"/>
                          <a:ea typeface="Georgia"/>
                          <a:cs typeface="Georgia"/>
                          <a:sym typeface="Georgia"/>
                        </a:rPr>
                        <a:t>defend</a:t>
                      </a:r>
                      <a:r>
                        <a:rPr lang="en-GB" sz="1400">
                          <a:latin typeface="Georgia"/>
                          <a:ea typeface="Georgia"/>
                          <a:cs typeface="Georgia"/>
                          <a:sym typeface="Georgia"/>
                        </a:rPr>
                        <a:t> findings. </a:t>
                      </a:r>
                      <a:r>
                        <a:rPr lang="en-GB" sz="1400">
                          <a:solidFill>
                            <a:srgbClr val="FF0000"/>
                          </a:solidFill>
                          <a:latin typeface="Georgia"/>
                          <a:ea typeface="Georgia"/>
                          <a:cs typeface="Georgia"/>
                          <a:sym typeface="Georgia"/>
                        </a:rPr>
                        <a:t>Question and stimulate</a:t>
                      </a:r>
                      <a:r>
                        <a:rPr lang="en-GB" sz="1400">
                          <a:latin typeface="Georgia"/>
                          <a:ea typeface="Georgia"/>
                          <a:cs typeface="Georgia"/>
                          <a:sym typeface="Georgia"/>
                        </a:rPr>
                        <a:t> reflection to their peers.</a:t>
                      </a:r>
                      <a:endParaRPr sz="1400">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535" name="Google Shape;535;p18"/>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36" name="Google Shape;536;p18"/>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37" name="Google Shape;537;p18"/>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38" name="Google Shape;538;p18"/>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539" name="Google Shape;539;p18"/>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40" name="Google Shape;540;p18"/>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41" name="Google Shape;541;p18"/>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542" name="Google Shape;542;p18"/>
          <p:cNvSpPr txBox="1"/>
          <p:nvPr/>
        </p:nvSpPr>
        <p:spPr>
          <a:xfrm>
            <a:off x="9644359"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543" name="Google Shape;543;p18"/>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544" name="Google Shape;544;p18"/>
          <p:cNvSpPr/>
          <p:nvPr/>
        </p:nvSpPr>
        <p:spPr>
          <a:xfrm>
            <a:off x="8909456" y="172459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4</a:t>
            </a:r>
            <a:endParaRPr/>
          </a:p>
        </p:txBody>
      </p:sp>
      <p:sp>
        <p:nvSpPr>
          <p:cNvPr id="550" name="Google Shape;550;p1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51" name="Google Shape;551;p1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552" name="Google Shape;552;p19"/>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a:t>Supporting Materials: </a:t>
            </a:r>
            <a:r>
              <a:rPr lang="en-GB"/>
              <a:t>None</a:t>
            </a:r>
            <a:endParaRPr/>
          </a:p>
          <a:p>
            <a:pPr marL="296326" lvl="0" indent="-296326" algn="l" rtl="0">
              <a:lnSpc>
                <a:spcPct val="90000"/>
              </a:lnSpc>
              <a:spcBef>
                <a:spcPts val="1600"/>
              </a:spcBef>
              <a:spcAft>
                <a:spcPts val="0"/>
              </a:spcAft>
              <a:buSzPts val="2100"/>
              <a:buChar char="•"/>
            </a:pPr>
            <a:r>
              <a:rPr lang="en-GB" b="1"/>
              <a:t>Supporting equipment: </a:t>
            </a:r>
            <a:r>
              <a:rPr lang="en-GB"/>
              <a:t>None</a:t>
            </a:r>
            <a:endParaRPr/>
          </a:p>
          <a:p>
            <a:pPr marL="296326" lvl="0" indent="-296326" algn="l" rtl="0">
              <a:lnSpc>
                <a:spcPct val="90000"/>
              </a:lnSpc>
              <a:spcBef>
                <a:spcPts val="1600"/>
              </a:spcBef>
              <a:spcAft>
                <a:spcPts val="0"/>
              </a:spcAft>
              <a:buSzPts val="2100"/>
              <a:buChar char="•"/>
            </a:pPr>
            <a:r>
              <a:rPr lang="en-GB" b="1"/>
              <a:t>Supporting facilities: </a:t>
            </a:r>
            <a:r>
              <a:rPr lang="en-GB"/>
              <a:t>Classroom</a:t>
            </a:r>
            <a:endParaRPr/>
          </a:p>
          <a:p>
            <a:pPr marL="296326" lvl="0" indent="-296326" algn="l" rtl="0">
              <a:lnSpc>
                <a:spcPct val="90000"/>
              </a:lnSpc>
              <a:spcBef>
                <a:spcPts val="1600"/>
              </a:spcBef>
              <a:spcAft>
                <a:spcPts val="0"/>
              </a:spcAft>
              <a:buSzPts val="2100"/>
              <a:buChar char="•"/>
            </a:pPr>
            <a:r>
              <a:rPr lang="en-GB" b="1"/>
              <a:t>Instructions:</a:t>
            </a:r>
            <a:endParaRPr/>
          </a:p>
          <a:p>
            <a:pPr marL="594769" lvl="1" indent="-298442" algn="l" rtl="0">
              <a:lnSpc>
                <a:spcPct val="90000"/>
              </a:lnSpc>
              <a:spcBef>
                <a:spcPts val="1067"/>
              </a:spcBef>
              <a:spcAft>
                <a:spcPts val="0"/>
              </a:spcAft>
              <a:buClr>
                <a:schemeClr val="dk1"/>
              </a:buClr>
              <a:buSzPts val="1800"/>
              <a:buChar char="–"/>
            </a:pPr>
            <a:r>
              <a:rPr lang="en-GB"/>
              <a:t>Each group will have 5 minutes to present their work.</a:t>
            </a:r>
            <a:endParaRPr/>
          </a:p>
          <a:p>
            <a:pPr marL="594769" lvl="1" indent="-298442" algn="l" rtl="0">
              <a:lnSpc>
                <a:spcPct val="90000"/>
              </a:lnSpc>
              <a:spcBef>
                <a:spcPts val="800"/>
              </a:spcBef>
              <a:spcAft>
                <a:spcPts val="0"/>
              </a:spcAft>
              <a:buClr>
                <a:schemeClr val="dk1"/>
              </a:buClr>
              <a:buSzPts val="1800"/>
              <a:buChar char="–"/>
            </a:pPr>
            <a:r>
              <a:rPr lang="en-GB"/>
              <a:t>Presentations should cover the case study analysis, methodology applied, and proposed solutions.</a:t>
            </a:r>
            <a:endParaRPr/>
          </a:p>
          <a:p>
            <a:pPr marL="594769" lvl="1" indent="-298442" algn="l" rtl="0">
              <a:lnSpc>
                <a:spcPct val="90000"/>
              </a:lnSpc>
              <a:spcBef>
                <a:spcPts val="800"/>
              </a:spcBef>
              <a:spcAft>
                <a:spcPts val="0"/>
              </a:spcAft>
              <a:buClr>
                <a:schemeClr val="dk1"/>
              </a:buClr>
              <a:buSzPts val="1800"/>
              <a:buChar char="–"/>
            </a:pPr>
            <a:r>
              <a:rPr lang="en-GB"/>
              <a:t>After each presentation, the group will answer questions from the class and the instructor.</a:t>
            </a:r>
            <a:endParaRPr/>
          </a:p>
          <a:p>
            <a:pPr marL="296326" lvl="0" indent="-160880" algn="l" rtl="0">
              <a:lnSpc>
                <a:spcPct val="90000"/>
              </a:lnSpc>
              <a:spcBef>
                <a:spcPts val="1333"/>
              </a:spcBef>
              <a:spcAft>
                <a:spcPts val="0"/>
              </a:spcAft>
              <a:buSzPts val="2133"/>
              <a:buNone/>
            </a:pPr>
            <a:endParaRPr/>
          </a:p>
        </p:txBody>
      </p:sp>
      <p:sp>
        <p:nvSpPr>
          <p:cNvPr id="553" name="Google Shape;553;p19"/>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54" name="Google Shape;554;p19"/>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55" name="Google Shape;555;p19"/>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56" name="Google Shape;556;p19"/>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557" name="Google Shape;557;p19"/>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58" name="Google Shape;558;p19"/>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59" name="Google Shape;559;p19"/>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560" name="Google Shape;560;p19"/>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561" name="Google Shape;561;p19"/>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562" name="Google Shape;562;p19"/>
          <p:cNvSpPr/>
          <p:nvPr/>
        </p:nvSpPr>
        <p:spPr>
          <a:xfrm>
            <a:off x="8909456" y="172459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Agenda</a:t>
            </a:r>
            <a:endParaRPr/>
          </a:p>
        </p:txBody>
      </p:sp>
      <p:sp>
        <p:nvSpPr>
          <p:cNvPr id="330" name="Google Shape;330;p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latin typeface="Arial"/>
                <a:ea typeface="Arial"/>
                <a:cs typeface="Arial"/>
                <a:sym typeface="Arial"/>
              </a:rPr>
              <a:t>2024-06-26</a:t>
            </a:r>
            <a:endParaRPr>
              <a:latin typeface="Arial"/>
              <a:ea typeface="Arial"/>
              <a:cs typeface="Arial"/>
              <a:sym typeface="Arial"/>
            </a:endParaRPr>
          </a:p>
        </p:txBody>
      </p:sp>
      <p:sp>
        <p:nvSpPr>
          <p:cNvPr id="331" name="Google Shape;331;p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latin typeface="Arial"/>
                <a:ea typeface="Arial"/>
                <a:cs typeface="Arial"/>
                <a:sym typeface="Arial"/>
              </a:rPr>
              <a:t>2</a:t>
            </a:fld>
            <a:endParaRPr>
              <a:latin typeface="Arial"/>
              <a:ea typeface="Arial"/>
              <a:cs typeface="Arial"/>
              <a:sym typeface="Arial"/>
            </a:endParaRPr>
          </a:p>
        </p:txBody>
      </p:sp>
      <p:sp>
        <p:nvSpPr>
          <p:cNvPr id="332" name="Google Shape;332;p2"/>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3200"/>
              <a:buChar char="•"/>
            </a:pPr>
            <a:r>
              <a:rPr lang="en-GB" sz="3200"/>
              <a:t>Unit Overview</a:t>
            </a:r>
            <a:endParaRPr/>
          </a:p>
          <a:p>
            <a:pPr marL="296326" lvl="0" indent="-296326" algn="l" rtl="0">
              <a:lnSpc>
                <a:spcPct val="90000"/>
              </a:lnSpc>
              <a:spcBef>
                <a:spcPts val="1600"/>
              </a:spcBef>
              <a:spcAft>
                <a:spcPts val="0"/>
              </a:spcAft>
              <a:buSzPts val="3200"/>
              <a:buChar char="•"/>
            </a:pPr>
            <a:r>
              <a:rPr lang="en-GB" sz="3200"/>
              <a:t>Constructive Alignment: </a:t>
            </a:r>
            <a:endParaRPr/>
          </a:p>
          <a:p>
            <a:pPr marL="594769" lvl="1" indent="-298443" algn="l" rtl="0">
              <a:lnSpc>
                <a:spcPct val="90000"/>
              </a:lnSpc>
              <a:spcBef>
                <a:spcPts val="1067"/>
              </a:spcBef>
              <a:spcAft>
                <a:spcPts val="0"/>
              </a:spcAft>
              <a:buClr>
                <a:schemeClr val="dk1"/>
              </a:buClr>
              <a:buSzPts val="2934"/>
              <a:buChar char="–"/>
            </a:pPr>
            <a:r>
              <a:rPr lang="en-GB" sz="2934"/>
              <a:t>ILOs</a:t>
            </a:r>
            <a:endParaRPr/>
          </a:p>
          <a:p>
            <a:pPr marL="594769" lvl="1" indent="-298443" algn="l" rtl="0">
              <a:lnSpc>
                <a:spcPct val="90000"/>
              </a:lnSpc>
              <a:spcBef>
                <a:spcPts val="800"/>
              </a:spcBef>
              <a:spcAft>
                <a:spcPts val="0"/>
              </a:spcAft>
              <a:buClr>
                <a:schemeClr val="dk1"/>
              </a:buClr>
              <a:buSzPts val="2934"/>
              <a:buChar char="–"/>
            </a:pPr>
            <a:r>
              <a:rPr lang="en-GB" sz="2934"/>
              <a:t>Schedule &amp; Activity Flow for TAs and ATs</a:t>
            </a:r>
            <a:endParaRPr/>
          </a:p>
          <a:p>
            <a:pPr marL="296326" lvl="0" indent="-296326" algn="l" rtl="0">
              <a:lnSpc>
                <a:spcPct val="90000"/>
              </a:lnSpc>
              <a:spcBef>
                <a:spcPts val="1333"/>
              </a:spcBef>
              <a:spcAft>
                <a:spcPts val="0"/>
              </a:spcAft>
              <a:buSzPts val="3200"/>
              <a:buChar char="•"/>
            </a:pPr>
            <a:r>
              <a:rPr lang="en-GB" sz="3200"/>
              <a:t>Course Content</a:t>
            </a:r>
            <a:endParaRPr/>
          </a:p>
          <a:p>
            <a:pPr marL="594769" lvl="1" indent="-179888" algn="l" rtl="0">
              <a:lnSpc>
                <a:spcPct val="90000"/>
              </a:lnSpc>
              <a:spcBef>
                <a:spcPts val="1067"/>
              </a:spcBef>
              <a:spcAft>
                <a:spcPts val="0"/>
              </a:spcAft>
              <a:buClr>
                <a:schemeClr val="dk1"/>
              </a:buClr>
              <a:buSzPts val="1867"/>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568" name="Google Shape;568;p2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69" name="Google Shape;569;p2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570" name="Google Shape;570;p20"/>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GB" b="1"/>
              <a:t>1 ECTS</a:t>
            </a:r>
            <a:endParaRPr/>
          </a:p>
          <a:p>
            <a:pPr marL="296326" lvl="0" indent="-160880" algn="l" rtl="0">
              <a:lnSpc>
                <a:spcPct val="90000"/>
              </a:lnSpc>
              <a:spcBef>
                <a:spcPts val="1600"/>
              </a:spcBef>
              <a:spcAft>
                <a:spcPts val="0"/>
              </a:spcAft>
              <a:buSzPts val="2133"/>
              <a:buNone/>
            </a:pPr>
            <a:endParaRPr/>
          </a:p>
          <a:p>
            <a:pPr marL="296326" lvl="0" indent="-296326" algn="l" rtl="0">
              <a:lnSpc>
                <a:spcPct val="90000"/>
              </a:lnSpc>
              <a:spcBef>
                <a:spcPts val="1600"/>
              </a:spcBef>
              <a:spcAft>
                <a:spcPts val="0"/>
              </a:spcAft>
              <a:buSzPts val="2100"/>
              <a:buChar char="•"/>
            </a:pPr>
            <a:r>
              <a:rPr lang="en-GB"/>
              <a:t>Lecturer Contact Hours: </a:t>
            </a:r>
            <a:endParaRPr/>
          </a:p>
          <a:p>
            <a:pPr marL="594769" lvl="1" indent="-298442" algn="l" rtl="0">
              <a:lnSpc>
                <a:spcPct val="90000"/>
              </a:lnSpc>
              <a:spcBef>
                <a:spcPts val="1067"/>
              </a:spcBef>
              <a:spcAft>
                <a:spcPts val="0"/>
              </a:spcAft>
              <a:buClr>
                <a:schemeClr val="dk1"/>
              </a:buClr>
              <a:buSzPts val="1800"/>
              <a:buChar char="–"/>
            </a:pPr>
            <a:r>
              <a:rPr lang="en-GB"/>
              <a:t>4 Hours Total</a:t>
            </a:r>
            <a:endParaRPr/>
          </a:p>
          <a:p>
            <a:pPr marL="893211" lvl="2" indent="-298442" algn="l" rtl="0">
              <a:lnSpc>
                <a:spcPct val="90000"/>
              </a:lnSpc>
              <a:spcBef>
                <a:spcPts val="800"/>
              </a:spcBef>
              <a:spcAft>
                <a:spcPts val="0"/>
              </a:spcAft>
              <a:buClr>
                <a:schemeClr val="dk1"/>
              </a:buClr>
              <a:buSzPts val="1600"/>
              <a:buChar char="&gt;"/>
            </a:pPr>
            <a:r>
              <a:rPr lang="en-GB"/>
              <a:t>Part 2 &amp; Part 3: 2 Hours</a:t>
            </a:r>
            <a:endParaRPr/>
          </a:p>
          <a:p>
            <a:pPr marL="893211" lvl="2" indent="-298442" algn="l" rtl="0">
              <a:lnSpc>
                <a:spcPct val="90000"/>
              </a:lnSpc>
              <a:spcBef>
                <a:spcPts val="800"/>
              </a:spcBef>
              <a:spcAft>
                <a:spcPts val="0"/>
              </a:spcAft>
              <a:buClr>
                <a:schemeClr val="dk1"/>
              </a:buClr>
              <a:buSzPts val="1600"/>
              <a:buChar char="&gt;"/>
            </a:pPr>
            <a:r>
              <a:rPr lang="en-GB"/>
              <a:t>Part 4: 2 Hours</a:t>
            </a:r>
            <a:endParaRPr/>
          </a:p>
          <a:p>
            <a:pPr marL="296326" lvl="0" indent="-296326" algn="l" rtl="0">
              <a:lnSpc>
                <a:spcPct val="90000"/>
              </a:lnSpc>
              <a:spcBef>
                <a:spcPts val="1333"/>
              </a:spcBef>
              <a:spcAft>
                <a:spcPts val="0"/>
              </a:spcAft>
              <a:buSzPts val="2100"/>
              <a:buChar char="•"/>
            </a:pPr>
            <a:r>
              <a:rPr lang="en-GB"/>
              <a:t>Student Hours:</a:t>
            </a:r>
            <a:endParaRPr/>
          </a:p>
          <a:p>
            <a:pPr marL="594769" lvl="1" indent="-298442" algn="l" rtl="0">
              <a:lnSpc>
                <a:spcPct val="90000"/>
              </a:lnSpc>
              <a:spcBef>
                <a:spcPts val="1067"/>
              </a:spcBef>
              <a:spcAft>
                <a:spcPts val="0"/>
              </a:spcAft>
              <a:buClr>
                <a:schemeClr val="dk1"/>
              </a:buClr>
              <a:buSzPts val="1800"/>
              <a:buChar char="–"/>
            </a:pPr>
            <a:r>
              <a:rPr lang="en-GB"/>
              <a:t>20 Hours Total</a:t>
            </a:r>
            <a:endParaRPr/>
          </a:p>
          <a:p>
            <a:pPr marL="893211" lvl="2" indent="-298442" algn="l" rtl="0">
              <a:lnSpc>
                <a:spcPct val="90000"/>
              </a:lnSpc>
              <a:spcBef>
                <a:spcPts val="800"/>
              </a:spcBef>
              <a:spcAft>
                <a:spcPts val="0"/>
              </a:spcAft>
              <a:buClr>
                <a:schemeClr val="dk1"/>
              </a:buClr>
              <a:buSzPts val="1600"/>
              <a:buChar char="&gt;"/>
            </a:pPr>
            <a:r>
              <a:rPr lang="en-GB"/>
              <a:t>Part 1 Initial Self Study: 4 Hours</a:t>
            </a:r>
            <a:endParaRPr/>
          </a:p>
          <a:p>
            <a:pPr marL="893211" lvl="2" indent="-298442" algn="l" rtl="0">
              <a:lnSpc>
                <a:spcPct val="90000"/>
              </a:lnSpc>
              <a:spcBef>
                <a:spcPts val="800"/>
              </a:spcBef>
              <a:spcAft>
                <a:spcPts val="0"/>
              </a:spcAft>
              <a:buClr>
                <a:schemeClr val="dk1"/>
              </a:buClr>
              <a:buSzPts val="1600"/>
              <a:buChar char="&gt;"/>
            </a:pPr>
            <a:r>
              <a:rPr lang="en-GB"/>
              <a:t>Group work on Case Study: 16 Hours</a:t>
            </a:r>
            <a:endParaRPr/>
          </a:p>
          <a:p>
            <a:pPr marL="296326" lvl="0" indent="-296326" algn="l" rtl="0">
              <a:lnSpc>
                <a:spcPct val="90000"/>
              </a:lnSpc>
              <a:spcBef>
                <a:spcPts val="1333"/>
              </a:spcBef>
              <a:spcAft>
                <a:spcPts val="0"/>
              </a:spcAft>
              <a:buSzPts val="2100"/>
              <a:buChar char="•"/>
            </a:pPr>
            <a:r>
              <a:rPr lang="en-GB"/>
              <a:t>Total Hours:</a:t>
            </a:r>
            <a:endParaRPr/>
          </a:p>
          <a:p>
            <a:pPr marL="594769" lvl="1" indent="-298442" algn="l" rtl="0">
              <a:lnSpc>
                <a:spcPct val="90000"/>
              </a:lnSpc>
              <a:spcBef>
                <a:spcPts val="1067"/>
              </a:spcBef>
              <a:spcAft>
                <a:spcPts val="0"/>
              </a:spcAft>
              <a:buClr>
                <a:schemeClr val="dk1"/>
              </a:buClr>
              <a:buSzPts val="1800"/>
              <a:buChar char="–"/>
            </a:pPr>
            <a:r>
              <a:rPr lang="en-GB"/>
              <a:t>24 Hours Total</a:t>
            </a:r>
            <a:endParaRPr/>
          </a:p>
          <a:p>
            <a:pPr marL="594769" lvl="1" indent="-179888" algn="l" rtl="0">
              <a:lnSpc>
                <a:spcPct val="90000"/>
              </a:lnSpc>
              <a:spcBef>
                <a:spcPts val="800"/>
              </a:spcBef>
              <a:spcAft>
                <a:spcPts val="0"/>
              </a:spcAft>
              <a:buClr>
                <a:schemeClr val="dk1"/>
              </a:buClr>
              <a:buSzPts val="1867"/>
              <a:buNone/>
            </a:pPr>
            <a:endParaRPr/>
          </a:p>
          <a:p>
            <a:pPr marL="893211" lvl="2" indent="-196842" algn="l" rtl="0">
              <a:lnSpc>
                <a:spcPct val="90000"/>
              </a:lnSpc>
              <a:spcBef>
                <a:spcPts val="800"/>
              </a:spcBef>
              <a:spcAft>
                <a:spcPts val="0"/>
              </a:spcAft>
              <a:buClr>
                <a:schemeClr val="dk1"/>
              </a:buClr>
              <a:buSzPts val="16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38" name="Google Shape;338;p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39" name="Google Shape;339;p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340" name="Google Shape;340;p3"/>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a:latin typeface="Calibri"/>
                <a:ea typeface="Calibri"/>
                <a:cs typeface="Calibri"/>
                <a:sym typeface="Calibri"/>
              </a:rPr>
              <a:t>Mother Course: </a:t>
            </a:r>
            <a:r>
              <a:rPr lang="en-GB" sz="3200">
                <a:latin typeface="Calibri"/>
                <a:ea typeface="Calibri"/>
                <a:cs typeface="Calibri"/>
                <a:sym typeface="Calibri"/>
              </a:rPr>
              <a:t>MFE4213 Quality and Reliability Engineering (5 ECTS)</a:t>
            </a:r>
            <a:endParaRPr/>
          </a:p>
          <a:p>
            <a:pPr marL="296326" lvl="0" indent="-296326" algn="just" rtl="0">
              <a:lnSpc>
                <a:spcPct val="107000"/>
              </a:lnSpc>
              <a:spcBef>
                <a:spcPts val="2133"/>
              </a:spcBef>
              <a:spcAft>
                <a:spcPts val="0"/>
              </a:spcAft>
              <a:buSzPts val="3200"/>
              <a:buChar char="•"/>
            </a:pPr>
            <a:r>
              <a:rPr lang="en-GB" sz="3200" b="1">
                <a:latin typeface="Calibri"/>
                <a:ea typeface="Calibri"/>
                <a:cs typeface="Calibri"/>
                <a:sym typeface="Calibri"/>
              </a:rPr>
              <a:t>Mother Programme: </a:t>
            </a:r>
            <a:r>
              <a:rPr lang="en-GB" sz="3200">
                <a:latin typeface="Calibri"/>
                <a:ea typeface="Calibri"/>
                <a:cs typeface="Calibri"/>
                <a:sym typeface="Calibri"/>
              </a:rPr>
              <a:t>Bachelor in Mechanical Engineering (Year 4)</a:t>
            </a:r>
            <a:endParaRPr/>
          </a:p>
          <a:p>
            <a:pPr marL="296326" lvl="0" indent="-67726" algn="l" rtl="0">
              <a:lnSpc>
                <a:spcPct val="90000"/>
              </a:lnSpc>
              <a:spcBef>
                <a:spcPts val="2133"/>
              </a:spcBef>
              <a:spcAft>
                <a:spcPts val="0"/>
              </a:spcAft>
              <a:buSzPts val="3600"/>
              <a:buNone/>
            </a:pPr>
            <a:endParaRPr sz="3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46" name="Google Shape;346;p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47" name="Google Shape;347;p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348" name="Google Shape;348;p4"/>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a:latin typeface="Calibri"/>
                <a:ea typeface="Calibri"/>
                <a:cs typeface="Calibri"/>
                <a:sym typeface="Calibri"/>
              </a:rPr>
              <a:t>Study-unit Aims: </a:t>
            </a:r>
            <a:r>
              <a:rPr lang="en-GB" sz="3200">
                <a:latin typeface="Calibri"/>
                <a:ea typeface="Calibri"/>
                <a:cs typeface="Calibri"/>
                <a:sym typeface="Calibri"/>
              </a:rPr>
              <a:t>This study-unit aims to give the students an appreciation of the impact of management decisions on total quality management and the achievable quality of an organization. Students will recognize the need to design in quality into a product. The study-unit also aims to give the students an appreciation of the importance of effective teamwork within engineering problem solving, while also providing them with knowledge of multiple process improvement tools.</a:t>
            </a:r>
            <a:endParaRPr/>
          </a:p>
          <a:p>
            <a:pPr marL="296326" lvl="0" indent="-67726" algn="l" rtl="0">
              <a:lnSpc>
                <a:spcPct val="90000"/>
              </a:lnSpc>
              <a:spcBef>
                <a:spcPts val="2133"/>
              </a:spcBef>
              <a:spcAft>
                <a:spcPts val="0"/>
              </a:spcAft>
              <a:buSzPts val="3600"/>
              <a:buNone/>
            </a:pPr>
            <a:endParaRPr sz="3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54" name="Google Shape;354;p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55" name="Google Shape;355;p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356" name="Google Shape;356;p5"/>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a:latin typeface="Calibri"/>
                <a:ea typeface="Calibri"/>
                <a:cs typeface="Calibri"/>
                <a:sym typeface="Calibri"/>
              </a:rPr>
              <a:t>Course Topic: </a:t>
            </a:r>
            <a:r>
              <a:rPr lang="en-GB" sz="3200">
                <a:latin typeface="Calibri"/>
                <a:ea typeface="Calibri"/>
                <a:cs typeface="Calibri"/>
                <a:sym typeface="Calibri"/>
              </a:rPr>
              <a:t>Six Sigma</a:t>
            </a:r>
            <a:r>
              <a:rPr lang="en-GB" sz="3200" b="1">
                <a:latin typeface="Calibri"/>
                <a:ea typeface="Calibri"/>
                <a:cs typeface="Calibri"/>
                <a:sym typeface="Calibri"/>
              </a:rPr>
              <a:t> </a:t>
            </a:r>
            <a:endParaRPr sz="3200">
              <a:latin typeface="Calibri"/>
              <a:ea typeface="Calibri"/>
              <a:cs typeface="Calibri"/>
              <a:sym typeface="Calibri"/>
            </a:endParaRPr>
          </a:p>
          <a:p>
            <a:pPr marL="296326" lvl="0" indent="-296326" algn="just" rtl="0">
              <a:lnSpc>
                <a:spcPct val="107000"/>
              </a:lnSpc>
              <a:spcBef>
                <a:spcPts val="2133"/>
              </a:spcBef>
              <a:spcAft>
                <a:spcPts val="0"/>
              </a:spcAft>
              <a:buSzPts val="3200"/>
              <a:buChar char="•"/>
            </a:pPr>
            <a:r>
              <a:rPr lang="en-GB" sz="3200" b="1">
                <a:latin typeface="Calibri"/>
                <a:ea typeface="Calibri"/>
                <a:cs typeface="Calibri"/>
                <a:sym typeface="Calibri"/>
              </a:rPr>
              <a:t>Blended Learning: </a:t>
            </a:r>
            <a:r>
              <a:rPr lang="en-GB" sz="3200">
                <a:latin typeface="Calibri"/>
                <a:ea typeface="Calibri"/>
                <a:cs typeface="Calibri"/>
                <a:sym typeface="Calibri"/>
              </a:rPr>
              <a:t>Online Training Material + In-Class Workshop</a:t>
            </a:r>
            <a:endParaRPr/>
          </a:p>
          <a:p>
            <a:pPr marL="296326" lvl="0" indent="-67726" algn="l" rtl="0">
              <a:lnSpc>
                <a:spcPct val="90000"/>
              </a:lnSpc>
              <a:spcBef>
                <a:spcPts val="2133"/>
              </a:spcBef>
              <a:spcAft>
                <a:spcPts val="0"/>
              </a:spcAft>
              <a:buSzPts val="3600"/>
              <a:buNone/>
            </a:pPr>
            <a:endParaRPr sz="3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Constructive Alignment: ILOs </a:t>
            </a:r>
            <a:endParaRPr/>
          </a:p>
        </p:txBody>
      </p:sp>
      <p:sp>
        <p:nvSpPr>
          <p:cNvPr id="362" name="Google Shape;362;p6"/>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63" name="Google Shape;363;p6"/>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364" name="Google Shape;364;p6"/>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7000"/>
              </a:lnSpc>
              <a:spcBef>
                <a:spcPts val="0"/>
              </a:spcBef>
              <a:spcAft>
                <a:spcPts val="0"/>
              </a:spcAft>
              <a:buSzPts val="1000"/>
              <a:buFont typeface="Noto Sans Symbols"/>
              <a:buChar char="∙"/>
            </a:pPr>
            <a:r>
              <a:rPr lang="en-GB" sz="3200" b="1">
                <a:latin typeface="Calibri"/>
                <a:ea typeface="Calibri"/>
                <a:cs typeface="Calibri"/>
                <a:sym typeface="Calibri"/>
              </a:rPr>
              <a:t>ILO1 </a:t>
            </a:r>
            <a:r>
              <a:rPr lang="en-GB" sz="3200">
                <a:latin typeface="Calibri"/>
                <a:ea typeface="Calibri"/>
                <a:cs typeface="Calibri"/>
                <a:sym typeface="Calibri"/>
              </a:rPr>
              <a:t>- </a:t>
            </a:r>
            <a:r>
              <a:rPr lang="en-GB" sz="3200" b="1">
                <a:solidFill>
                  <a:srgbClr val="FF0000"/>
                </a:solidFill>
                <a:latin typeface="Calibri"/>
                <a:ea typeface="Calibri"/>
                <a:cs typeface="Calibri"/>
                <a:sym typeface="Calibri"/>
              </a:rPr>
              <a:t>Remember</a:t>
            </a:r>
            <a:r>
              <a:rPr lang="en-GB" sz="3200">
                <a:latin typeface="Calibri"/>
                <a:ea typeface="Calibri"/>
                <a:cs typeface="Calibri"/>
                <a:sym typeface="Calibri"/>
              </a:rPr>
              <a:t> and </a:t>
            </a:r>
            <a:r>
              <a:rPr lang="en-GB" sz="3200" b="1">
                <a:solidFill>
                  <a:srgbClr val="FF0000"/>
                </a:solidFill>
                <a:latin typeface="Calibri"/>
                <a:ea typeface="Calibri"/>
                <a:cs typeface="Calibri"/>
                <a:sym typeface="Calibri"/>
              </a:rPr>
              <a:t>understand</a:t>
            </a:r>
            <a:r>
              <a:rPr lang="en-GB" sz="3200">
                <a:latin typeface="Calibri"/>
                <a:ea typeface="Calibri"/>
                <a:cs typeface="Calibri"/>
                <a:sym typeface="Calibri"/>
              </a:rPr>
              <a:t> the theoretical and background knowledge of Six-sigma process improvement methodologies.</a:t>
            </a:r>
            <a:endParaRPr/>
          </a:p>
          <a:p>
            <a:pPr marL="342900" lvl="0" indent="-342900" algn="just" rtl="0">
              <a:lnSpc>
                <a:spcPct val="107000"/>
              </a:lnSpc>
              <a:spcBef>
                <a:spcPts val="2133"/>
              </a:spcBef>
              <a:spcAft>
                <a:spcPts val="0"/>
              </a:spcAft>
              <a:buSzPts val="1000"/>
              <a:buFont typeface="Noto Sans Symbols"/>
              <a:buChar char="∙"/>
            </a:pPr>
            <a:r>
              <a:rPr lang="en-GB" sz="3200" b="1">
                <a:latin typeface="Calibri"/>
                <a:ea typeface="Calibri"/>
                <a:cs typeface="Calibri"/>
                <a:sym typeface="Calibri"/>
              </a:rPr>
              <a:t>ILO2 </a:t>
            </a:r>
            <a:r>
              <a:rPr lang="en-GB" sz="3200">
                <a:latin typeface="Calibri"/>
                <a:ea typeface="Calibri"/>
                <a:cs typeface="Calibri"/>
                <a:sym typeface="Calibri"/>
              </a:rPr>
              <a:t>- </a:t>
            </a:r>
            <a:r>
              <a:rPr lang="en-GB" sz="3200" b="1">
                <a:solidFill>
                  <a:srgbClr val="FF0000"/>
                </a:solidFill>
                <a:latin typeface="Calibri"/>
                <a:ea typeface="Calibri"/>
                <a:cs typeface="Calibri"/>
                <a:sym typeface="Calibri"/>
              </a:rPr>
              <a:t>Apply</a:t>
            </a:r>
            <a:r>
              <a:rPr lang="en-GB" sz="3200">
                <a:latin typeface="Calibri"/>
                <a:ea typeface="Calibri"/>
                <a:cs typeface="Calibri"/>
                <a:sym typeface="Calibri"/>
              </a:rPr>
              <a:t> the Six-Sigma process improvement methodologies to an engineering case study.</a:t>
            </a:r>
            <a:endParaRPr/>
          </a:p>
          <a:p>
            <a:pPr marL="342900" lvl="0" indent="-342900" algn="just" rtl="0">
              <a:lnSpc>
                <a:spcPct val="107000"/>
              </a:lnSpc>
              <a:spcBef>
                <a:spcPts val="2133"/>
              </a:spcBef>
              <a:spcAft>
                <a:spcPts val="0"/>
              </a:spcAft>
              <a:buSzPts val="1000"/>
              <a:buFont typeface="Noto Sans Symbols"/>
              <a:buChar char="∙"/>
            </a:pPr>
            <a:r>
              <a:rPr lang="en-GB" sz="3200" b="1">
                <a:latin typeface="Calibri"/>
                <a:ea typeface="Calibri"/>
                <a:cs typeface="Calibri"/>
                <a:sym typeface="Calibri"/>
              </a:rPr>
              <a:t>ILO3 </a:t>
            </a:r>
            <a:r>
              <a:rPr lang="en-GB" sz="3200">
                <a:latin typeface="Calibri"/>
                <a:ea typeface="Calibri"/>
                <a:cs typeface="Calibri"/>
                <a:sym typeface="Calibri"/>
              </a:rPr>
              <a:t>- </a:t>
            </a:r>
            <a:r>
              <a:rPr lang="en-GB" sz="3200" b="1">
                <a:solidFill>
                  <a:srgbClr val="FF0000"/>
                </a:solidFill>
                <a:latin typeface="Calibri"/>
                <a:ea typeface="Calibri"/>
                <a:cs typeface="Calibri"/>
                <a:sym typeface="Calibri"/>
              </a:rPr>
              <a:t>Present</a:t>
            </a:r>
            <a:r>
              <a:rPr lang="en-GB" sz="3200">
                <a:latin typeface="Calibri"/>
                <a:ea typeface="Calibri"/>
                <a:cs typeface="Calibri"/>
                <a:sym typeface="Calibri"/>
              </a:rPr>
              <a:t> and defend the findings which will be discussed in class and criticize the other group’s findings.</a:t>
            </a:r>
            <a:endParaRPr sz="3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Constructive Alignment: TAs + ATs</a:t>
            </a:r>
            <a:endParaRPr/>
          </a:p>
        </p:txBody>
      </p:sp>
      <p:sp>
        <p:nvSpPr>
          <p:cNvPr id="370" name="Google Shape;370;p7"/>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71" name="Google Shape;371;p7"/>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372" name="Google Shape;372;p7"/>
          <p:cNvSpPr/>
          <p:nvPr/>
        </p:nvSpPr>
        <p:spPr>
          <a:xfrm>
            <a:off x="627321" y="2232842"/>
            <a:ext cx="2902688" cy="616688"/>
          </a:xfrm>
          <a:prstGeom prst="homePlat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Part 1</a:t>
            </a:r>
            <a:endParaRPr/>
          </a:p>
        </p:txBody>
      </p:sp>
      <p:sp>
        <p:nvSpPr>
          <p:cNvPr id="373" name="Google Shape;373;p7"/>
          <p:cNvSpPr txBox="1"/>
          <p:nvPr/>
        </p:nvSpPr>
        <p:spPr>
          <a:xfrm>
            <a:off x="627322" y="2989769"/>
            <a:ext cx="27432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a:solidFill>
                  <a:schemeClr val="dk1"/>
                </a:solidFill>
                <a:latin typeface="Arial"/>
                <a:ea typeface="Arial"/>
                <a:cs typeface="Arial"/>
                <a:sym typeface="Arial"/>
              </a:rPr>
              <a:t>Online</a:t>
            </a:r>
            <a:r>
              <a:rPr lang="en-GB" sz="1800" b="0" i="0" u="none" strike="noStrike" cap="none">
                <a:solidFill>
                  <a:schemeClr val="dk1"/>
                </a:solidFill>
                <a:latin typeface="Arial"/>
                <a:ea typeface="Arial"/>
                <a:cs typeface="Arial"/>
                <a:sym typeface="Arial"/>
              </a:rPr>
              <a:t> Learning and Assessment Content is provided to learn theoretical background to Six Sigma</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TA 1.1, 1.2</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AT 1.1, 1.2</a:t>
            </a:r>
            <a:endParaRPr/>
          </a:p>
        </p:txBody>
      </p:sp>
      <p:cxnSp>
        <p:nvCxnSpPr>
          <p:cNvPr id="374" name="Google Shape;374;p7"/>
          <p:cNvCxnSpPr/>
          <p:nvPr/>
        </p:nvCxnSpPr>
        <p:spPr>
          <a:xfrm>
            <a:off x="627321" y="1913868"/>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375" name="Google Shape;375;p7"/>
          <p:cNvCxnSpPr/>
          <p:nvPr/>
        </p:nvCxnSpPr>
        <p:spPr>
          <a:xfrm>
            <a:off x="3530009" y="1142019"/>
            <a:ext cx="0" cy="4953981"/>
          </a:xfrm>
          <a:prstGeom prst="straightConnector1">
            <a:avLst/>
          </a:prstGeom>
          <a:noFill/>
          <a:ln w="9525" cap="flat" cmpd="sng">
            <a:solidFill>
              <a:srgbClr val="1451A5"/>
            </a:solidFill>
            <a:prstDash val="dash"/>
            <a:round/>
            <a:headEnd type="none" w="sm" len="sm"/>
            <a:tailEnd type="none" w="sm" len="sm"/>
          </a:ln>
        </p:spPr>
      </p:cxnSp>
      <p:cxnSp>
        <p:nvCxnSpPr>
          <p:cNvPr id="376" name="Google Shape;376;p7"/>
          <p:cNvCxnSpPr/>
          <p:nvPr/>
        </p:nvCxnSpPr>
        <p:spPr>
          <a:xfrm>
            <a:off x="8846288" y="1142019"/>
            <a:ext cx="0" cy="4953981"/>
          </a:xfrm>
          <a:prstGeom prst="straightConnector1">
            <a:avLst/>
          </a:prstGeom>
          <a:noFill/>
          <a:ln w="9525" cap="flat" cmpd="sng">
            <a:solidFill>
              <a:srgbClr val="1451A5"/>
            </a:solidFill>
            <a:prstDash val="dash"/>
            <a:round/>
            <a:headEnd type="none" w="sm" len="sm"/>
            <a:tailEnd type="none" w="sm" len="sm"/>
          </a:ln>
        </p:spPr>
      </p:cxnSp>
      <p:sp>
        <p:nvSpPr>
          <p:cNvPr id="377" name="Google Shape;377;p7"/>
          <p:cNvSpPr/>
          <p:nvPr/>
        </p:nvSpPr>
        <p:spPr>
          <a:xfrm>
            <a:off x="3572541" y="2232842"/>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378" name="Google Shape;378;p7"/>
          <p:cNvSpPr txBox="1"/>
          <p:nvPr/>
        </p:nvSpPr>
        <p:spPr>
          <a:xfrm>
            <a:off x="3675322" y="2989769"/>
            <a:ext cx="226827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In Class</a:t>
            </a:r>
            <a:r>
              <a:rPr lang="en-GB" sz="1800">
                <a:solidFill>
                  <a:schemeClr val="dk1"/>
                </a:solidFill>
                <a:latin typeface="Arial"/>
                <a:ea typeface="Arial"/>
                <a:cs typeface="Arial"/>
                <a:sym typeface="Arial"/>
              </a:rPr>
              <a:t> Summary of Six Sigma Principles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TA 2.1</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AT 2.1</a:t>
            </a:r>
            <a:endParaRPr/>
          </a:p>
        </p:txBody>
      </p:sp>
      <p:sp>
        <p:nvSpPr>
          <p:cNvPr id="379" name="Google Shape;379;p7"/>
          <p:cNvSpPr txBox="1"/>
          <p:nvPr/>
        </p:nvSpPr>
        <p:spPr>
          <a:xfrm>
            <a:off x="1520456" y="1562986"/>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380" name="Google Shape;380;p7"/>
          <p:cNvSpPr txBox="1"/>
          <p:nvPr/>
        </p:nvSpPr>
        <p:spPr>
          <a:xfrm>
            <a:off x="5639421" y="1553141"/>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381" name="Google Shape;381;p7"/>
          <p:cNvSpPr txBox="1"/>
          <p:nvPr/>
        </p:nvSpPr>
        <p:spPr>
          <a:xfrm>
            <a:off x="9442337" y="1519358"/>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382" name="Google Shape;382;p7"/>
          <p:cNvSpPr/>
          <p:nvPr/>
        </p:nvSpPr>
        <p:spPr>
          <a:xfrm>
            <a:off x="6217139" y="2231126"/>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383" name="Google Shape;383;p7"/>
          <p:cNvSpPr/>
          <p:nvPr/>
        </p:nvSpPr>
        <p:spPr>
          <a:xfrm>
            <a:off x="8909456" y="2234962"/>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
        <p:nvSpPr>
          <p:cNvPr id="384" name="Google Shape;384;p7"/>
          <p:cNvSpPr txBox="1"/>
          <p:nvPr/>
        </p:nvSpPr>
        <p:spPr>
          <a:xfrm>
            <a:off x="6273210" y="2981165"/>
            <a:ext cx="27432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In Class</a:t>
            </a:r>
            <a:r>
              <a:rPr lang="en-GB" sz="1800">
                <a:solidFill>
                  <a:schemeClr val="dk1"/>
                </a:solidFill>
                <a:latin typeface="Arial"/>
                <a:ea typeface="Arial"/>
                <a:cs typeface="Arial"/>
                <a:sym typeface="Arial"/>
              </a:rPr>
              <a:t> Workshop and Case Study</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TA 2.2, 2.3</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AT 2.2, 2.3</a:t>
            </a:r>
            <a:endParaRPr/>
          </a:p>
        </p:txBody>
      </p:sp>
      <p:sp>
        <p:nvSpPr>
          <p:cNvPr id="385" name="Google Shape;385;p7"/>
          <p:cNvSpPr txBox="1"/>
          <p:nvPr/>
        </p:nvSpPr>
        <p:spPr>
          <a:xfrm>
            <a:off x="8963879" y="2955986"/>
            <a:ext cx="27432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In Class </a:t>
            </a:r>
            <a:r>
              <a:rPr lang="en-GB" sz="1800">
                <a:solidFill>
                  <a:schemeClr val="dk1"/>
                </a:solidFill>
                <a:latin typeface="Arial"/>
                <a:ea typeface="Arial"/>
                <a:cs typeface="Arial"/>
                <a:sym typeface="Arial"/>
              </a:rPr>
              <a:t>Students present their analysis and results and discuss/defend their findings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TA 3.1</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AT 3.2</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a:t>
            </a:r>
            <a:endParaRPr/>
          </a:p>
        </p:txBody>
      </p:sp>
      <p:sp>
        <p:nvSpPr>
          <p:cNvPr id="391" name="Google Shape;391;p8"/>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graphicFrame>
        <p:nvGraphicFramePr>
          <p:cNvPr id="393" name="Google Shape;393;p8"/>
          <p:cNvGraphicFramePr/>
          <p:nvPr/>
        </p:nvGraphicFramePr>
        <p:xfrm>
          <a:off x="627320" y="2763675"/>
          <a:ext cx="3000000" cy="3000000"/>
        </p:xfrm>
        <a:graphic>
          <a:graphicData uri="http://schemas.openxmlformats.org/drawingml/2006/table">
            <a:tbl>
              <a:tblPr bandRow="1">
                <a:noFill/>
                <a:tableStyleId>{BD1DD3E2-E265-4563-A15B-B729A06EE625}</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u="none" strike="noStrike" cap="none"/>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400"/>
                        <a:t>ILO 1</a:t>
                      </a:r>
                      <a:endParaRPr sz="1400"/>
                    </a:p>
                    <a:p>
                      <a:pPr marL="0" marR="0" lvl="0" indent="0" algn="l" rtl="0">
                        <a:spcBef>
                          <a:spcPts val="0"/>
                        </a:spcBef>
                        <a:spcAft>
                          <a:spcPts val="0"/>
                        </a:spcAft>
                        <a:buNone/>
                      </a:pPr>
                      <a:r>
                        <a:rPr lang="en-GB" sz="1400"/>
                        <a:t>Remember and understand the theoretical and background knowledge of Six-sigma process improvement methodologies.</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a:t>TA 1.1</a:t>
                      </a:r>
                      <a:endParaRPr sz="1400"/>
                    </a:p>
                    <a:p>
                      <a:pPr marL="0" marR="0" lvl="0" indent="0" algn="l" rtl="0">
                        <a:spcBef>
                          <a:spcPts val="0"/>
                        </a:spcBef>
                        <a:spcAft>
                          <a:spcPts val="0"/>
                        </a:spcAft>
                        <a:buNone/>
                      </a:pPr>
                      <a:r>
                        <a:rPr lang="en-GB" sz="1400"/>
                        <a:t>Present Theoretical and background knowledge of six-sigma process improvement methodologies (Online asynchronous delivery)</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TA 1.2</a:t>
                      </a:r>
                      <a:endParaRPr sz="1400"/>
                    </a:p>
                    <a:p>
                      <a:pPr marL="0" marR="0" lvl="0" indent="0" algn="l" rtl="0">
                        <a:spcBef>
                          <a:spcPts val="0"/>
                        </a:spcBef>
                        <a:spcAft>
                          <a:spcPts val="0"/>
                        </a:spcAft>
                        <a:buNone/>
                      </a:pPr>
                      <a:r>
                        <a:rPr lang="en-GB" sz="1400"/>
                        <a:t>Explain what additional engineering tools can be leveraged in conjunction with these process improvement methodologies. (Online asynchronous delivery)</a:t>
                      </a:r>
                      <a:endParaRPr sz="1400"/>
                    </a:p>
                    <a:p>
                      <a:pPr marL="0" marR="0" lvl="0" indent="0" algn="l" rtl="0">
                        <a:spcBef>
                          <a:spcPts val="0"/>
                        </a:spcBef>
                        <a:spcAft>
                          <a:spcPts val="0"/>
                        </a:spcAft>
                        <a:buNone/>
                      </a:pPr>
                      <a:r>
                        <a:rPr lang="en-GB" sz="1400"/>
                        <a:t> </a:t>
                      </a:r>
                      <a:endParaRPr sz="14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a:t>LA 1.1</a:t>
                      </a:r>
                      <a:endParaRPr sz="1400"/>
                    </a:p>
                    <a:p>
                      <a:pPr marL="0" marR="0" lvl="0" indent="0" algn="l" rtl="0">
                        <a:spcBef>
                          <a:spcPts val="0"/>
                        </a:spcBef>
                        <a:spcAft>
                          <a:spcPts val="0"/>
                        </a:spcAft>
                        <a:buNone/>
                      </a:pPr>
                      <a:r>
                        <a:rPr lang="en-GB" sz="1400"/>
                        <a:t>Listen, take notes and read around the topics. Assess knowledge recall and understand from evaluation multiple choice questions online (in Moodle).</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 </a:t>
                      </a:r>
                      <a:endParaRPr sz="1400"/>
                    </a:p>
                    <a:p>
                      <a:pPr marL="0" marR="0" lvl="0" indent="0" algn="l" rtl="0">
                        <a:spcBef>
                          <a:spcPts val="0"/>
                        </a:spcBef>
                        <a:spcAft>
                          <a:spcPts val="0"/>
                        </a:spcAft>
                        <a:buNone/>
                      </a:pPr>
                      <a:r>
                        <a:rPr lang="en-GB" sz="1400"/>
                        <a:t>LA 1.2</a:t>
                      </a:r>
                      <a:endParaRPr sz="1400"/>
                    </a:p>
                    <a:p>
                      <a:pPr marL="0" marR="0" lvl="0" indent="0" algn="l" rtl="0">
                        <a:spcBef>
                          <a:spcPts val="0"/>
                        </a:spcBef>
                        <a:spcAft>
                          <a:spcPts val="0"/>
                        </a:spcAft>
                        <a:buNone/>
                      </a:pPr>
                      <a:r>
                        <a:rPr lang="en-GB" sz="1400"/>
                        <a:t>Listen, take notes and read around the topics. Assess knowledge recall and understand from evaluation multiple choice questions. (In Moodle).</a:t>
                      </a:r>
                      <a:endParaRPr sz="1400">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394" name="Google Shape;394;p8"/>
          <p:cNvSpPr/>
          <p:nvPr/>
        </p:nvSpPr>
        <p:spPr>
          <a:xfrm>
            <a:off x="627321" y="1722473"/>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395" name="Google Shape;395;p8"/>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396" name="Google Shape;396;p8"/>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397" name="Google Shape;397;p8"/>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398" name="Google Shape;398;p8"/>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399" name="Google Shape;399;p8"/>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00" name="Google Shape;400;p8"/>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401" name="Google Shape;401;p8"/>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02" name="Google Shape;402;p8"/>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03" name="Google Shape;403;p8"/>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a:t>
            </a:r>
            <a:endParaRPr/>
          </a:p>
        </p:txBody>
      </p:sp>
      <p:sp>
        <p:nvSpPr>
          <p:cNvPr id="409" name="Google Shape;409;p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10" name="Google Shape;410;p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411" name="Google Shape;411;p9"/>
          <p:cNvSpPr txBox="1">
            <a:spLocks noGrp="1"/>
          </p:cNvSpPr>
          <p:nvPr>
            <p:ph type="body" idx="1"/>
          </p:nvPr>
        </p:nvSpPr>
        <p:spPr>
          <a:xfrm>
            <a:off x="627322" y="2498648"/>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a:t>Supporting Materials: </a:t>
            </a:r>
            <a:endParaRPr/>
          </a:p>
          <a:p>
            <a:pPr marL="594769" lvl="1" indent="-298442" algn="l" rtl="0">
              <a:lnSpc>
                <a:spcPct val="90000"/>
              </a:lnSpc>
              <a:spcBef>
                <a:spcPts val="1067"/>
              </a:spcBef>
              <a:spcAft>
                <a:spcPts val="0"/>
              </a:spcAft>
              <a:buClr>
                <a:schemeClr val="dk1"/>
              </a:buClr>
              <a:buSzPts val="1800"/>
              <a:buChar char="–"/>
            </a:pPr>
            <a:r>
              <a:rPr lang="en-GB"/>
              <a:t>SCORM package and supplementary materials.</a:t>
            </a:r>
            <a:endParaRPr/>
          </a:p>
          <a:p>
            <a:pPr marL="594769" lvl="1" indent="-298442" algn="l" rtl="0">
              <a:lnSpc>
                <a:spcPct val="90000"/>
              </a:lnSpc>
              <a:spcBef>
                <a:spcPts val="800"/>
              </a:spcBef>
              <a:spcAft>
                <a:spcPts val="0"/>
              </a:spcAft>
              <a:buClr>
                <a:schemeClr val="dk1"/>
              </a:buClr>
              <a:buSzPts val="1800"/>
              <a:buChar char="–"/>
            </a:pPr>
            <a:r>
              <a:rPr lang="en-GB"/>
              <a:t>Online Questionnaire</a:t>
            </a:r>
            <a:endParaRPr/>
          </a:p>
          <a:p>
            <a:pPr marL="594769" lvl="1" indent="-298442" algn="l" rtl="0">
              <a:lnSpc>
                <a:spcPct val="90000"/>
              </a:lnSpc>
              <a:spcBef>
                <a:spcPts val="800"/>
              </a:spcBef>
              <a:spcAft>
                <a:spcPts val="0"/>
              </a:spcAft>
              <a:buClr>
                <a:schemeClr val="dk1"/>
              </a:buClr>
              <a:buSzPts val="1800"/>
              <a:buChar char="–"/>
            </a:pPr>
            <a:r>
              <a:rPr lang="en-GB"/>
              <a:t>A PDF of the online lectures will be provided for reference and future revision.</a:t>
            </a:r>
            <a:endParaRPr/>
          </a:p>
          <a:p>
            <a:pPr marL="296326" lvl="0" indent="-296326" algn="l" rtl="0">
              <a:lnSpc>
                <a:spcPct val="90000"/>
              </a:lnSpc>
              <a:spcBef>
                <a:spcPts val="1333"/>
              </a:spcBef>
              <a:spcAft>
                <a:spcPts val="0"/>
              </a:spcAft>
              <a:buSzPts val="2100"/>
              <a:buChar char="•"/>
            </a:pPr>
            <a:r>
              <a:rPr lang="en-GB" b="1"/>
              <a:t>Supporting equipment: </a:t>
            </a:r>
            <a:r>
              <a:rPr lang="en-GB"/>
              <a:t>None</a:t>
            </a:r>
            <a:endParaRPr/>
          </a:p>
          <a:p>
            <a:pPr marL="296326" lvl="0" indent="-296326" algn="l" rtl="0">
              <a:lnSpc>
                <a:spcPct val="90000"/>
              </a:lnSpc>
              <a:spcBef>
                <a:spcPts val="1600"/>
              </a:spcBef>
              <a:spcAft>
                <a:spcPts val="0"/>
              </a:spcAft>
              <a:buSzPts val="2100"/>
              <a:buChar char="•"/>
            </a:pPr>
            <a:r>
              <a:rPr lang="en-GB" b="1"/>
              <a:t>Supporting facilities: </a:t>
            </a:r>
            <a:r>
              <a:rPr lang="en-GB"/>
              <a:t>Online Learning Environment</a:t>
            </a:r>
            <a:endParaRPr/>
          </a:p>
          <a:p>
            <a:pPr marL="296326" lvl="0" indent="-296326" algn="l" rtl="0">
              <a:lnSpc>
                <a:spcPct val="90000"/>
              </a:lnSpc>
              <a:spcBef>
                <a:spcPts val="1600"/>
              </a:spcBef>
              <a:spcAft>
                <a:spcPts val="0"/>
              </a:spcAft>
              <a:buSzPts val="2100"/>
              <a:buChar char="•"/>
            </a:pPr>
            <a:r>
              <a:rPr lang="en-GB" b="1"/>
              <a:t>Instructions:</a:t>
            </a:r>
            <a:endParaRPr/>
          </a:p>
          <a:p>
            <a:pPr marL="594769" lvl="1" indent="-298442" algn="l" rtl="0">
              <a:lnSpc>
                <a:spcPct val="90000"/>
              </a:lnSpc>
              <a:spcBef>
                <a:spcPts val="1067"/>
              </a:spcBef>
              <a:spcAft>
                <a:spcPts val="0"/>
              </a:spcAft>
              <a:buClr>
                <a:schemeClr val="dk1"/>
              </a:buClr>
              <a:buSzPts val="1800"/>
              <a:buChar char="–"/>
            </a:pPr>
            <a:r>
              <a:rPr lang="en-GB"/>
              <a:t>Students must complete all online materials, including self-assessment questions.</a:t>
            </a:r>
            <a:endParaRPr/>
          </a:p>
          <a:p>
            <a:pPr marL="296326" lvl="0" indent="-296326" algn="l" rtl="0">
              <a:lnSpc>
                <a:spcPct val="90000"/>
              </a:lnSpc>
              <a:spcBef>
                <a:spcPts val="1333"/>
              </a:spcBef>
              <a:spcAft>
                <a:spcPts val="0"/>
              </a:spcAft>
              <a:buSzPts val="2100"/>
              <a:buChar char="•"/>
            </a:pPr>
            <a:r>
              <a:rPr lang="en-GB" b="1"/>
              <a:t>Objective: </a:t>
            </a:r>
            <a:r>
              <a:rPr lang="en-GB"/>
              <a:t>Ensure students understand the foundational concepts of Six Sigma before the in-class workshop.</a:t>
            </a:r>
            <a:endParaRPr/>
          </a:p>
          <a:p>
            <a:pPr marL="296326" lvl="0" indent="-160880" algn="l" rtl="0">
              <a:lnSpc>
                <a:spcPct val="90000"/>
              </a:lnSpc>
              <a:spcBef>
                <a:spcPts val="1600"/>
              </a:spcBef>
              <a:spcAft>
                <a:spcPts val="0"/>
              </a:spcAft>
              <a:buSzPts val="2133"/>
              <a:buNone/>
            </a:pPr>
            <a:endParaRPr/>
          </a:p>
        </p:txBody>
      </p:sp>
      <p:sp>
        <p:nvSpPr>
          <p:cNvPr id="412" name="Google Shape;412;p9"/>
          <p:cNvSpPr/>
          <p:nvPr/>
        </p:nvSpPr>
        <p:spPr>
          <a:xfrm>
            <a:off x="627321" y="1722473"/>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13" name="Google Shape;413;p9"/>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14" name="Google Shape;414;p9"/>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15" name="Google Shape;415;p9"/>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416" name="Google Shape;416;p9"/>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17" name="Google Shape;417;p9"/>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18" name="Google Shape;418;p9"/>
          <p:cNvSpPr txBox="1"/>
          <p:nvPr/>
        </p:nvSpPr>
        <p:spPr>
          <a:xfrm>
            <a:off x="5639421"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419" name="Google Shape;419;p9"/>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20" name="Google Shape;420;p9"/>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21" name="Google Shape;421;p9"/>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Widescreen</PresentationFormat>
  <Paragraphs>290</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Calibri</vt:lpstr>
      <vt:lpstr>Courier New</vt:lpstr>
      <vt:lpstr>Arial</vt:lpstr>
      <vt:lpstr>Georgia</vt:lpstr>
      <vt:lpstr>Play</vt:lpstr>
      <vt:lpstr>Noto Sans Symbols</vt:lpstr>
      <vt:lpstr>Office Theme</vt:lpstr>
      <vt:lpstr>KTH_PPT-mall</vt:lpstr>
      <vt:lpstr>BLISS- Blended Learning Implementation for reSilient, acceSsible and efficient higher education</vt:lpstr>
      <vt:lpstr>Agenda</vt:lpstr>
      <vt:lpstr>Unit Overview</vt:lpstr>
      <vt:lpstr>Unit Overview</vt:lpstr>
      <vt:lpstr>Unit Overview</vt:lpstr>
      <vt:lpstr>Constructive Alignment: ILOs </vt:lpstr>
      <vt:lpstr>Constructive Alignment: TAs + ATs</vt:lpstr>
      <vt:lpstr>Part 1</vt:lpstr>
      <vt:lpstr>Part 1</vt:lpstr>
      <vt:lpstr>Part 1 - Materials</vt:lpstr>
      <vt:lpstr>Part 2</vt:lpstr>
      <vt:lpstr>Part 2</vt:lpstr>
      <vt:lpstr>Part 2 - Materials</vt:lpstr>
      <vt:lpstr>Part 2</vt:lpstr>
      <vt:lpstr>Part 3</vt:lpstr>
      <vt:lpstr>Workshop Instructions</vt:lpstr>
      <vt:lpstr>Part 3 - Materials</vt:lpstr>
      <vt:lpstr>Part 4</vt:lpstr>
      <vt:lpstr>Part 4</vt:lpstr>
      <vt:lpstr>Unit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Emmanuel Francalanza</dc:creator>
  <cp:lastModifiedBy>Antonio Maffei</cp:lastModifiedBy>
  <cp:revision>1</cp:revision>
  <dcterms:created xsi:type="dcterms:W3CDTF">2024-06-26T05:02:21Z</dcterms:created>
  <dcterms:modified xsi:type="dcterms:W3CDTF">2025-04-14T07:17:52Z</dcterms:modified>
</cp:coreProperties>
</file>